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7" r:id="rId7"/>
    <p:sldId id="268" r:id="rId8"/>
    <p:sldId id="269" r:id="rId9"/>
    <p:sldId id="262" r:id="rId10"/>
    <p:sldId id="270" r:id="rId11"/>
    <p:sldId id="271" r:id="rId12"/>
    <p:sldId id="272" r:id="rId13"/>
    <p:sldId id="273" r:id="rId14"/>
    <p:sldId id="266" r:id="rId15"/>
  </p:sldIdLst>
  <p:sldSz cx="18288000" cy="10287000"/>
  <p:notesSz cx="6858000" cy="9144000"/>
  <p:embeddedFontLst>
    <p:embeddedFont>
      <p:font typeface="TT Hoves Bold" panose="020B0604020202020204" charset="0"/>
      <p:regular r:id="rId17"/>
    </p:embeddedFont>
    <p:embeddedFont>
      <p:font typeface="Calibri" panose="020F0502020204030204" pitchFamily="34" charset="0"/>
      <p:regular r:id="rId18"/>
      <p:bold r:id="rId19"/>
      <p:italic r:id="rId20"/>
      <p:boldItalic r:id="rId21"/>
    </p:embeddedFont>
    <p:embeddedFont>
      <p:font typeface="TT Hove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FF"/>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1243"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89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B3FF6B-C414-4B9B-AECF-4EF13F401A4F}" type="datetimeFigureOut">
              <a:rPr lang="tr-TR" smtClean="0"/>
              <a:t>15.12.2025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C5311-D4F6-40CE-A071-7E9D46B09F94}" type="slidenum">
              <a:rPr lang="tr-TR" smtClean="0"/>
              <a:t>‹#›</a:t>
            </a:fld>
            <a:endParaRPr lang="tr-TR"/>
          </a:p>
        </p:txBody>
      </p:sp>
    </p:spTree>
    <p:extLst>
      <p:ext uri="{BB962C8B-B14F-4D97-AF65-F5344CB8AC3E}">
        <p14:creationId xmlns:p14="http://schemas.microsoft.com/office/powerpoint/2010/main" val="2131632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2BC5311-D4F6-40CE-A071-7E9D46B09F94}" type="slidenum">
              <a:rPr lang="tr-TR" smtClean="0"/>
              <a:t>9</a:t>
            </a:fld>
            <a:endParaRPr lang="tr-TR"/>
          </a:p>
        </p:txBody>
      </p:sp>
    </p:spTree>
    <p:extLst>
      <p:ext uri="{BB962C8B-B14F-4D97-AF65-F5344CB8AC3E}">
        <p14:creationId xmlns:p14="http://schemas.microsoft.com/office/powerpoint/2010/main" val="3404086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2BC5311-D4F6-40CE-A071-7E9D46B09F94}" type="slidenum">
              <a:rPr lang="tr-TR" smtClean="0"/>
              <a:t>10</a:t>
            </a:fld>
            <a:endParaRPr lang="tr-TR"/>
          </a:p>
        </p:txBody>
      </p:sp>
    </p:spTree>
    <p:extLst>
      <p:ext uri="{BB962C8B-B14F-4D97-AF65-F5344CB8AC3E}">
        <p14:creationId xmlns:p14="http://schemas.microsoft.com/office/powerpoint/2010/main" val="4005310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2BC5311-D4F6-40CE-A071-7E9D46B09F94}" type="slidenum">
              <a:rPr lang="tr-TR" smtClean="0"/>
              <a:t>11</a:t>
            </a:fld>
            <a:endParaRPr lang="tr-TR"/>
          </a:p>
        </p:txBody>
      </p:sp>
    </p:spTree>
    <p:extLst>
      <p:ext uri="{BB962C8B-B14F-4D97-AF65-F5344CB8AC3E}">
        <p14:creationId xmlns:p14="http://schemas.microsoft.com/office/powerpoint/2010/main" val="343000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2BC5311-D4F6-40CE-A071-7E9D46B09F94}" type="slidenum">
              <a:rPr lang="tr-TR" smtClean="0"/>
              <a:t>12</a:t>
            </a:fld>
            <a:endParaRPr lang="tr-TR"/>
          </a:p>
        </p:txBody>
      </p:sp>
    </p:spTree>
    <p:extLst>
      <p:ext uri="{BB962C8B-B14F-4D97-AF65-F5344CB8AC3E}">
        <p14:creationId xmlns:p14="http://schemas.microsoft.com/office/powerpoint/2010/main" val="3130025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2BC5311-D4F6-40CE-A071-7E9D46B09F94}" type="slidenum">
              <a:rPr lang="tr-TR" smtClean="0"/>
              <a:t>13</a:t>
            </a:fld>
            <a:endParaRPr lang="tr-TR"/>
          </a:p>
        </p:txBody>
      </p:sp>
    </p:spTree>
    <p:extLst>
      <p:ext uri="{BB962C8B-B14F-4D97-AF65-F5344CB8AC3E}">
        <p14:creationId xmlns:p14="http://schemas.microsoft.com/office/powerpoint/2010/main" val="219529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8.png"/><Relationship Id="rId5" Type="http://schemas.openxmlformats.org/officeDocument/2006/relationships/image" Target="../media/image17.png"/><Relationship Id="rId10" Type="http://schemas.openxmlformats.org/officeDocument/2006/relationships/image" Target="../media/image27.png"/><Relationship Id="rId4" Type="http://schemas.openxmlformats.org/officeDocument/2006/relationships/image" Target="../media/image2.sv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4.png"/><Relationship Id="rId5" Type="http://schemas.openxmlformats.org/officeDocument/2006/relationships/image" Target="../media/image17.png"/><Relationship Id="rId10" Type="http://schemas.openxmlformats.org/officeDocument/2006/relationships/image" Target="../media/image33.png"/><Relationship Id="rId4" Type="http://schemas.openxmlformats.org/officeDocument/2006/relationships/image" Target="../media/image2.sv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0.png"/><Relationship Id="rId5" Type="http://schemas.openxmlformats.org/officeDocument/2006/relationships/image" Target="../media/image17.png"/><Relationship Id="rId10" Type="http://schemas.openxmlformats.org/officeDocument/2006/relationships/image" Target="../media/image39.png"/><Relationship Id="rId4" Type="http://schemas.openxmlformats.org/officeDocument/2006/relationships/image" Target="../media/image2.sv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6.png"/><Relationship Id="rId5" Type="http://schemas.openxmlformats.org/officeDocument/2006/relationships/image" Target="../media/image17.png"/><Relationship Id="rId10" Type="http://schemas.openxmlformats.org/officeDocument/2006/relationships/image" Target="../media/image45.png"/><Relationship Id="rId4" Type="http://schemas.openxmlformats.org/officeDocument/2006/relationships/image" Target="../media/image2.sv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github.com/22314700/CMPE343-University-Database-Projec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2.sv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210800" y="-2324100"/>
            <a:ext cx="11221859" cy="11221859"/>
          </a:xfrm>
          <a:custGeom>
            <a:avLst/>
            <a:gdLst/>
            <a:ahLst/>
            <a:cxnLst/>
            <a:rect l="l" t="t" r="r" b="b"/>
            <a:pathLst>
              <a:path w="11221859" h="11221859">
                <a:moveTo>
                  <a:pt x="0" y="0"/>
                </a:moveTo>
                <a:lnTo>
                  <a:pt x="11221858" y="0"/>
                </a:lnTo>
                <a:lnTo>
                  <a:pt x="11221858" y="11221859"/>
                </a:lnTo>
                <a:lnTo>
                  <a:pt x="0" y="11221859"/>
                </a:lnTo>
                <a:lnTo>
                  <a:pt x="0" y="0"/>
                </a:lnTo>
                <a:close/>
              </a:path>
            </a:pathLst>
          </a:custGeom>
          <a:blipFill>
            <a:blip r:embed="rId2">
              <a:alphaModFix amt="52000"/>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696258" y="-450527"/>
            <a:ext cx="19680517" cy="1704491"/>
            <a:chOff x="0" y="0"/>
            <a:chExt cx="5183346" cy="448919"/>
          </a:xfrm>
        </p:grpSpPr>
        <p:sp>
          <p:nvSpPr>
            <p:cNvPr id="4" name="Freeform 4"/>
            <p:cNvSpPr/>
            <p:nvPr/>
          </p:nvSpPr>
          <p:spPr>
            <a:xfrm>
              <a:off x="0" y="0"/>
              <a:ext cx="5183346" cy="448919"/>
            </a:xfrm>
            <a:custGeom>
              <a:avLst/>
              <a:gdLst/>
              <a:ahLst/>
              <a:cxnLst/>
              <a:rect l="l" t="t" r="r" b="b"/>
              <a:pathLst>
                <a:path w="5183346" h="448919">
                  <a:moveTo>
                    <a:pt x="0" y="0"/>
                  </a:moveTo>
                  <a:lnTo>
                    <a:pt x="5183346" y="0"/>
                  </a:lnTo>
                  <a:lnTo>
                    <a:pt x="5183346" y="448919"/>
                  </a:lnTo>
                  <a:lnTo>
                    <a:pt x="0" y="448919"/>
                  </a:lnTo>
                  <a:close/>
                </a:path>
              </a:pathLst>
            </a:custGeom>
            <a:solidFill>
              <a:srgbClr val="0003FF"/>
            </a:solidFill>
          </p:spPr>
        </p:sp>
        <p:sp>
          <p:nvSpPr>
            <p:cNvPr id="5" name="TextBox 5"/>
            <p:cNvSpPr txBox="1"/>
            <p:nvPr/>
          </p:nvSpPr>
          <p:spPr>
            <a:xfrm>
              <a:off x="0" y="-57150"/>
              <a:ext cx="5183346" cy="506069"/>
            </a:xfrm>
            <a:prstGeom prst="rect">
              <a:avLst/>
            </a:prstGeom>
          </p:spPr>
          <p:txBody>
            <a:bodyPr lIns="50800" tIns="50800" rIns="50800" bIns="50800" rtlCol="0" anchor="ctr"/>
            <a:lstStyle/>
            <a:p>
              <a:pPr algn="ctr">
                <a:lnSpc>
                  <a:spcPts val="3639"/>
                </a:lnSpc>
              </a:pPr>
              <a:endParaRPr/>
            </a:p>
          </p:txBody>
        </p:sp>
      </p:grpSp>
      <p:sp>
        <p:nvSpPr>
          <p:cNvPr id="6" name="TextBox 6"/>
          <p:cNvSpPr txBox="1"/>
          <p:nvPr/>
        </p:nvSpPr>
        <p:spPr>
          <a:xfrm>
            <a:off x="14141979" y="344568"/>
            <a:ext cx="311732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Presentation</a:t>
            </a:r>
          </a:p>
        </p:txBody>
      </p:sp>
      <p:sp>
        <p:nvSpPr>
          <p:cNvPr id="7" name="TextBox 7"/>
          <p:cNvSpPr txBox="1"/>
          <p:nvPr/>
        </p:nvSpPr>
        <p:spPr>
          <a:xfrm>
            <a:off x="1028700" y="344568"/>
            <a:ext cx="3117321" cy="448311"/>
          </a:xfrm>
          <a:prstGeom prst="rect">
            <a:avLst/>
          </a:prstGeom>
        </p:spPr>
        <p:txBody>
          <a:bodyPr lIns="0" tIns="0" rIns="0" bIns="0" rtlCol="0" anchor="t">
            <a:spAutoFit/>
          </a:bodyPr>
          <a:lstStyle/>
          <a:p>
            <a:pPr algn="just">
              <a:lnSpc>
                <a:spcPts val="3639"/>
              </a:lnSpc>
              <a:spcBef>
                <a:spcPct val="0"/>
              </a:spcBef>
            </a:pPr>
            <a:r>
              <a:rPr lang="en-US" sz="2599" dirty="0">
                <a:solidFill>
                  <a:srgbClr val="EFEFEF"/>
                </a:solidFill>
                <a:latin typeface="TT Hoves"/>
                <a:ea typeface="TT Hoves"/>
                <a:cs typeface="TT Hoves"/>
                <a:sym typeface="TT Hoves"/>
              </a:rPr>
              <a:t>CMPE 343</a:t>
            </a:r>
          </a:p>
        </p:txBody>
      </p:sp>
      <p:sp>
        <p:nvSpPr>
          <p:cNvPr id="8" name="TextBox 8"/>
          <p:cNvSpPr txBox="1"/>
          <p:nvPr/>
        </p:nvSpPr>
        <p:spPr>
          <a:xfrm>
            <a:off x="7585339" y="344568"/>
            <a:ext cx="311732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Project</a:t>
            </a:r>
          </a:p>
        </p:txBody>
      </p:sp>
      <p:sp>
        <p:nvSpPr>
          <p:cNvPr id="9" name="TextBox 9"/>
          <p:cNvSpPr txBox="1"/>
          <p:nvPr/>
        </p:nvSpPr>
        <p:spPr>
          <a:xfrm>
            <a:off x="5484590" y="344568"/>
            <a:ext cx="140626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id="10" name="TextBox 10"/>
          <p:cNvSpPr txBox="1"/>
          <p:nvPr/>
        </p:nvSpPr>
        <p:spPr>
          <a:xfrm>
            <a:off x="12330761" y="344568"/>
            <a:ext cx="140626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id="11" name="TextBox 11"/>
          <p:cNvSpPr txBox="1"/>
          <p:nvPr/>
        </p:nvSpPr>
        <p:spPr>
          <a:xfrm>
            <a:off x="312279" y="1748571"/>
            <a:ext cx="12721613" cy="5815965"/>
          </a:xfrm>
          <a:prstGeom prst="rect">
            <a:avLst/>
          </a:prstGeom>
        </p:spPr>
        <p:txBody>
          <a:bodyPr lIns="0" tIns="0" rIns="0" bIns="0" rtlCol="0" anchor="t">
            <a:spAutoFit/>
          </a:bodyPr>
          <a:lstStyle/>
          <a:p>
            <a:pPr algn="l">
              <a:lnSpc>
                <a:spcPts val="11280"/>
              </a:lnSpc>
            </a:pPr>
            <a:r>
              <a:rPr lang="en-US" sz="12000" b="1" spc="-588" dirty="0">
                <a:solidFill>
                  <a:srgbClr val="343434"/>
                </a:solidFill>
                <a:latin typeface="TT Hoves Bold"/>
                <a:ea typeface="TT Hoves Bold"/>
                <a:cs typeface="TT Hoves Bold"/>
                <a:sym typeface="TT Hoves Bold"/>
              </a:rPr>
              <a:t>UNIVERSITY DATABASE MANAGEMENT SYSTEM</a:t>
            </a:r>
          </a:p>
        </p:txBody>
      </p:sp>
      <p:sp>
        <p:nvSpPr>
          <p:cNvPr id="12" name="TextBox 12"/>
          <p:cNvSpPr txBox="1"/>
          <p:nvPr/>
        </p:nvSpPr>
        <p:spPr>
          <a:xfrm>
            <a:off x="9906000" y="7124700"/>
            <a:ext cx="3098698" cy="718820"/>
          </a:xfrm>
          <a:prstGeom prst="rect">
            <a:avLst/>
          </a:prstGeom>
        </p:spPr>
        <p:txBody>
          <a:bodyPr lIns="0" tIns="0" rIns="0" bIns="0" rtlCol="0" anchor="t">
            <a:spAutoFit/>
          </a:bodyPr>
          <a:lstStyle/>
          <a:p>
            <a:pPr algn="l">
              <a:lnSpc>
                <a:spcPts val="2799"/>
              </a:lnSpc>
            </a:pPr>
            <a:r>
              <a:rPr lang="en-US" sz="2799" b="1" spc="-55" dirty="0">
                <a:solidFill>
                  <a:srgbClr val="343434"/>
                </a:solidFill>
                <a:latin typeface="TT Hoves"/>
                <a:ea typeface="TT Hoves"/>
                <a:cs typeface="TT Hoves"/>
                <a:sym typeface="TT Hoves"/>
              </a:rPr>
              <a:t>22314700</a:t>
            </a:r>
          </a:p>
          <a:p>
            <a:pPr algn="l">
              <a:lnSpc>
                <a:spcPts val="2799"/>
              </a:lnSpc>
            </a:pPr>
            <a:r>
              <a:rPr lang="en-US" sz="2799" b="1" spc="-55" dirty="0">
                <a:solidFill>
                  <a:srgbClr val="343434"/>
                </a:solidFill>
                <a:latin typeface="TT Hoves"/>
                <a:ea typeface="TT Hoves"/>
                <a:cs typeface="TT Hoves"/>
                <a:sym typeface="TT Hoves"/>
              </a:rPr>
              <a:t>MERT YORULMAZ</a:t>
            </a:r>
          </a:p>
        </p:txBody>
      </p:sp>
      <p:sp>
        <p:nvSpPr>
          <p:cNvPr id="13" name="TextBox 13"/>
          <p:cNvSpPr txBox="1"/>
          <p:nvPr/>
        </p:nvSpPr>
        <p:spPr>
          <a:xfrm>
            <a:off x="9906000" y="8286564"/>
            <a:ext cx="3098698" cy="718820"/>
          </a:xfrm>
          <a:prstGeom prst="rect">
            <a:avLst/>
          </a:prstGeom>
        </p:spPr>
        <p:txBody>
          <a:bodyPr lIns="0" tIns="0" rIns="0" bIns="0" rtlCol="0" anchor="t">
            <a:spAutoFit/>
          </a:bodyPr>
          <a:lstStyle/>
          <a:p>
            <a:pPr algn="l">
              <a:lnSpc>
                <a:spcPts val="2799"/>
              </a:lnSpc>
            </a:pPr>
            <a:r>
              <a:rPr lang="en-US" sz="2799" b="1" spc="-55" dirty="0">
                <a:solidFill>
                  <a:srgbClr val="343434"/>
                </a:solidFill>
                <a:latin typeface="TT Hoves"/>
                <a:ea typeface="TT Hoves"/>
                <a:cs typeface="TT Hoves"/>
                <a:sym typeface="TT Hoves"/>
              </a:rPr>
              <a:t>22207964</a:t>
            </a:r>
          </a:p>
          <a:p>
            <a:pPr algn="l">
              <a:lnSpc>
                <a:spcPts val="2799"/>
              </a:lnSpc>
            </a:pPr>
            <a:r>
              <a:rPr lang="en-US" sz="2799" b="1" spc="-55" dirty="0">
                <a:solidFill>
                  <a:srgbClr val="343434"/>
                </a:solidFill>
                <a:latin typeface="TT Hoves"/>
                <a:ea typeface="TT Hoves"/>
                <a:cs typeface="TT Hoves"/>
                <a:sym typeface="TT Hoves"/>
              </a:rPr>
              <a:t>FURKAN UZUN</a:t>
            </a:r>
          </a:p>
        </p:txBody>
      </p:sp>
      <p:sp>
        <p:nvSpPr>
          <p:cNvPr id="14" name="TextBox 14"/>
          <p:cNvSpPr txBox="1"/>
          <p:nvPr/>
        </p:nvSpPr>
        <p:spPr>
          <a:xfrm>
            <a:off x="14389603" y="7128094"/>
            <a:ext cx="3098698" cy="718820"/>
          </a:xfrm>
          <a:prstGeom prst="rect">
            <a:avLst/>
          </a:prstGeom>
        </p:spPr>
        <p:txBody>
          <a:bodyPr lIns="0" tIns="0" rIns="0" bIns="0" rtlCol="0" anchor="t">
            <a:spAutoFit/>
          </a:bodyPr>
          <a:lstStyle/>
          <a:p>
            <a:pPr algn="l">
              <a:lnSpc>
                <a:spcPts val="2799"/>
              </a:lnSpc>
            </a:pPr>
            <a:r>
              <a:rPr lang="en-US" sz="2799" b="1" spc="-55" dirty="0" smtClean="0">
                <a:solidFill>
                  <a:srgbClr val="343434"/>
                </a:solidFill>
                <a:latin typeface="TT Hoves"/>
                <a:ea typeface="TT Hoves"/>
                <a:cs typeface="TT Hoves"/>
                <a:sym typeface="TT Hoves"/>
              </a:rPr>
              <a:t>22207663</a:t>
            </a:r>
            <a:endParaRPr lang="en-US" sz="2799" b="1" spc="-55" dirty="0">
              <a:solidFill>
                <a:srgbClr val="343434"/>
              </a:solidFill>
              <a:latin typeface="TT Hoves"/>
              <a:ea typeface="TT Hoves"/>
              <a:cs typeface="TT Hoves"/>
              <a:sym typeface="TT Hoves"/>
            </a:endParaRPr>
          </a:p>
          <a:p>
            <a:pPr algn="l">
              <a:lnSpc>
                <a:spcPts val="2799"/>
              </a:lnSpc>
            </a:pPr>
            <a:r>
              <a:rPr lang="en-US" sz="2799" b="1" spc="-55" dirty="0" smtClean="0">
                <a:solidFill>
                  <a:srgbClr val="343434"/>
                </a:solidFill>
                <a:latin typeface="TT Hoves"/>
                <a:ea typeface="TT Hoves"/>
                <a:cs typeface="TT Hoves"/>
                <a:sym typeface="TT Hoves"/>
              </a:rPr>
              <a:t>UMUT </a:t>
            </a:r>
            <a:r>
              <a:rPr lang="en-US" sz="2799" b="1" spc="-55" dirty="0">
                <a:solidFill>
                  <a:srgbClr val="343434"/>
                </a:solidFill>
                <a:latin typeface="TT Hoves"/>
                <a:ea typeface="TT Hoves"/>
                <a:cs typeface="TT Hoves"/>
                <a:sym typeface="TT Hoves"/>
              </a:rPr>
              <a:t>SEVİNÇ</a:t>
            </a:r>
          </a:p>
        </p:txBody>
      </p:sp>
      <p:sp>
        <p:nvSpPr>
          <p:cNvPr id="15" name="TextBox 15"/>
          <p:cNvSpPr txBox="1"/>
          <p:nvPr/>
        </p:nvSpPr>
        <p:spPr>
          <a:xfrm>
            <a:off x="14389603" y="8289958"/>
            <a:ext cx="3098698" cy="718820"/>
          </a:xfrm>
          <a:prstGeom prst="rect">
            <a:avLst/>
          </a:prstGeom>
        </p:spPr>
        <p:txBody>
          <a:bodyPr lIns="0" tIns="0" rIns="0" bIns="0" rtlCol="0" anchor="t">
            <a:spAutoFit/>
          </a:bodyPr>
          <a:lstStyle/>
          <a:p>
            <a:pPr algn="l">
              <a:lnSpc>
                <a:spcPts val="2799"/>
              </a:lnSpc>
            </a:pPr>
            <a:r>
              <a:rPr lang="en-US" sz="2799" b="1" spc="-55">
                <a:solidFill>
                  <a:srgbClr val="343434"/>
                </a:solidFill>
                <a:latin typeface="TT Hoves"/>
                <a:ea typeface="TT Hoves"/>
                <a:cs typeface="TT Hoves"/>
                <a:sym typeface="TT Hoves"/>
              </a:rPr>
              <a:t>22205579</a:t>
            </a:r>
          </a:p>
          <a:p>
            <a:pPr algn="l">
              <a:lnSpc>
                <a:spcPts val="2799"/>
              </a:lnSpc>
            </a:pPr>
            <a:r>
              <a:rPr lang="en-US" sz="2799" b="1" spc="-55">
                <a:solidFill>
                  <a:srgbClr val="343434"/>
                </a:solidFill>
                <a:latin typeface="TT Hoves"/>
                <a:ea typeface="TT Hoves"/>
                <a:cs typeface="TT Hoves"/>
                <a:sym typeface="TT Hoves"/>
              </a:rPr>
              <a:t>TAHİR DEMİR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715000" y="7283614"/>
            <a:ext cx="6393149" cy="3241400"/>
          </a:xfrm>
          <a:prstGeom prst="rect">
            <a:avLst/>
          </a:prstGeom>
        </p:spPr>
        <p:txBody>
          <a:bodyPr lIns="0" tIns="0" rIns="0" bIns="0" rtlCol="0" anchor="t">
            <a:spAutoFit/>
          </a:bodyPr>
          <a:lstStyle/>
          <a:p>
            <a:pPr algn="ctr">
              <a:lnSpc>
                <a:spcPts val="30364"/>
              </a:lnSpc>
            </a:pPr>
            <a:r>
              <a:rPr lang="en-US" sz="10000" b="1" spc="-1582" dirty="0" smtClean="0">
                <a:solidFill>
                  <a:srgbClr val="343434"/>
                </a:solidFill>
                <a:latin typeface="TT Hoves Bold"/>
                <a:ea typeface="TT Hoves Bold"/>
                <a:cs typeface="TT Hoves Bold"/>
                <a:sym typeface="TT Hoves Bold"/>
              </a:rPr>
              <a:t>0</a:t>
            </a:r>
            <a:r>
              <a:rPr lang="tr-TR" sz="10000" b="1" spc="-1582" dirty="0">
                <a:solidFill>
                  <a:srgbClr val="343434"/>
                </a:solidFill>
                <a:latin typeface="TT Hoves Bold"/>
                <a:ea typeface="TT Hoves Bold"/>
                <a:cs typeface="TT Hoves Bold"/>
                <a:sym typeface="TT Hoves Bold"/>
              </a:rPr>
              <a:t>9</a:t>
            </a:r>
            <a:endParaRPr lang="en-US" sz="10000" b="1" spc="-1582" dirty="0">
              <a:solidFill>
                <a:srgbClr val="343434"/>
              </a:solidFill>
              <a:latin typeface="TT Hoves Bold"/>
              <a:ea typeface="TT Hoves Bold"/>
              <a:cs typeface="TT Hoves Bold"/>
              <a:sym typeface="TT Hoves Bold"/>
            </a:endParaRPr>
          </a:p>
        </p:txBody>
      </p:sp>
      <p:sp>
        <p:nvSpPr>
          <p:cNvPr id="12" name="Freeform 12"/>
          <p:cNvSpPr/>
          <p:nvPr/>
        </p:nvSpPr>
        <p:spPr>
          <a:xfrm>
            <a:off x="4478295" y="5241117"/>
            <a:ext cx="9584989" cy="9584989"/>
          </a:xfrm>
          <a:custGeom>
            <a:avLst/>
            <a:gdLst/>
            <a:ahLst/>
            <a:cxnLst/>
            <a:rect l="l" t="t" r="r" b="b"/>
            <a:pathLst>
              <a:path w="9584989" h="9584989">
                <a:moveTo>
                  <a:pt x="0" y="0"/>
                </a:moveTo>
                <a:lnTo>
                  <a:pt x="9584989" y="0"/>
                </a:lnTo>
                <a:lnTo>
                  <a:pt x="9584989" y="9584989"/>
                </a:lnTo>
                <a:lnTo>
                  <a:pt x="0" y="9584989"/>
                </a:lnTo>
                <a:lnTo>
                  <a:pt x="0" y="0"/>
                </a:lnTo>
                <a:close/>
              </a:path>
            </a:pathLst>
          </a:custGeom>
          <a:blipFill>
            <a:blip r:embed="rId3">
              <a:alphaModFix amt="52000"/>
              <a:extLst>
                <a:ext uri="{96DAC541-7B7A-43D3-8B79-37D633B846F1}">
                  <asvg:svgBlip xmlns="" xmlns:asvg="http://schemas.microsoft.com/office/drawing/2016/SVG/main" r:embed="rId4"/>
                </a:ext>
              </a:extLst>
            </a:blip>
            <a:stretch>
              <a:fillRect/>
            </a:stretch>
          </a:blipFill>
        </p:spPr>
      </p:sp>
      <p:sp>
        <p:nvSpPr>
          <p:cNvPr id="23" name="Freeform 23"/>
          <p:cNvSpPr/>
          <p:nvPr/>
        </p:nvSpPr>
        <p:spPr>
          <a:xfrm>
            <a:off x="8663605" y="184067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2" name="TextBox 32"/>
          <p:cNvSpPr txBox="1"/>
          <p:nvPr/>
        </p:nvSpPr>
        <p:spPr>
          <a:xfrm>
            <a:off x="6995242" y="129478"/>
            <a:ext cx="4297511" cy="1231106"/>
          </a:xfrm>
          <a:prstGeom prst="rect">
            <a:avLst/>
          </a:prstGeom>
        </p:spPr>
        <p:txBody>
          <a:bodyPr lIns="0" tIns="0" rIns="0" bIns="0" rtlCol="0" anchor="t">
            <a:spAutoFit/>
          </a:bodyPr>
          <a:lstStyle/>
          <a:p>
            <a:pPr marL="0" lvl="1" indent="0" algn="ctr">
              <a:spcBef>
                <a:spcPct val="0"/>
              </a:spcBef>
            </a:pPr>
            <a:r>
              <a:rPr lang="tr-TR" sz="4000" b="1" dirty="0" smtClean="0">
                <a:solidFill>
                  <a:srgbClr val="000000"/>
                </a:solidFill>
                <a:latin typeface="TT Hoves Bold"/>
                <a:ea typeface="TT Hoves Bold"/>
                <a:cs typeface="TT Hoves Bold"/>
                <a:sym typeface="TT Hoves Bold"/>
              </a:rPr>
              <a:t>SQL</a:t>
            </a:r>
          </a:p>
          <a:p>
            <a:pPr marL="0" lvl="1" indent="0" algn="ctr">
              <a:spcBef>
                <a:spcPct val="0"/>
              </a:spcBef>
            </a:pPr>
            <a:r>
              <a:rPr lang="tr-TR" sz="4000" b="1" dirty="0" smtClean="0">
                <a:solidFill>
                  <a:srgbClr val="000000"/>
                </a:solidFill>
                <a:latin typeface="TT Hoves Bold"/>
                <a:ea typeface="TT Hoves Bold"/>
                <a:cs typeface="TT Hoves Bold"/>
                <a:sym typeface="TT Hoves Bold"/>
              </a:rPr>
              <a:t>QUERIES</a:t>
            </a:r>
            <a:endParaRPr lang="en-US" sz="4000" b="1" dirty="0">
              <a:solidFill>
                <a:srgbClr val="000000"/>
              </a:solidFill>
              <a:latin typeface="TT Hoves Bold"/>
              <a:ea typeface="TT Hoves Bold"/>
              <a:cs typeface="TT Hoves Bold"/>
              <a:sym typeface="TT Hoves Bold"/>
            </a:endParaRPr>
          </a:p>
        </p:txBody>
      </p:sp>
      <p:sp>
        <p:nvSpPr>
          <p:cNvPr id="54" name="Freeform 23"/>
          <p:cNvSpPr/>
          <p:nvPr/>
        </p:nvSpPr>
        <p:spPr>
          <a:xfrm>
            <a:off x="8637508" y="830550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5" name="Freeform 23"/>
          <p:cNvSpPr/>
          <p:nvPr/>
        </p:nvSpPr>
        <p:spPr>
          <a:xfrm>
            <a:off x="8637508" y="4789529"/>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2" name="Resim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72" y="1527251"/>
            <a:ext cx="8375528" cy="923064"/>
          </a:xfrm>
          <a:prstGeom prst="rect">
            <a:avLst/>
          </a:prstGeom>
        </p:spPr>
      </p:pic>
      <p:pic>
        <p:nvPicPr>
          <p:cNvPr id="3" name="Resim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2199" y="1320336"/>
            <a:ext cx="8267280" cy="1336894"/>
          </a:xfrm>
          <a:prstGeom prst="rect">
            <a:avLst/>
          </a:prstGeom>
        </p:spPr>
      </p:pic>
      <p:pic>
        <p:nvPicPr>
          <p:cNvPr id="4" name="Resim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72" y="4647565"/>
            <a:ext cx="8375528" cy="735516"/>
          </a:xfrm>
          <a:prstGeom prst="rect">
            <a:avLst/>
          </a:prstGeom>
        </p:spPr>
      </p:pic>
      <p:pic>
        <p:nvPicPr>
          <p:cNvPr id="6" name="Resim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2200" y="3395767"/>
            <a:ext cx="8267279" cy="2838591"/>
          </a:xfrm>
          <a:prstGeom prst="rect">
            <a:avLst/>
          </a:prstGeom>
        </p:spPr>
      </p:pic>
      <p:pic>
        <p:nvPicPr>
          <p:cNvPr id="11" name="Resim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672" y="7966968"/>
            <a:ext cx="8375528" cy="1070123"/>
          </a:xfrm>
          <a:prstGeom prst="rect">
            <a:avLst/>
          </a:prstGeom>
        </p:spPr>
      </p:pic>
      <p:pic>
        <p:nvPicPr>
          <p:cNvPr id="16" name="Resim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58957" y="6827001"/>
            <a:ext cx="8267279" cy="2893042"/>
          </a:xfrm>
          <a:prstGeom prst="rect">
            <a:avLst/>
          </a:prstGeom>
        </p:spPr>
      </p:pic>
    </p:spTree>
    <p:extLst>
      <p:ext uri="{BB962C8B-B14F-4D97-AF65-F5344CB8AC3E}">
        <p14:creationId xmlns:p14="http://schemas.microsoft.com/office/powerpoint/2010/main" val="2411390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715000" y="7283614"/>
            <a:ext cx="6393149" cy="3241400"/>
          </a:xfrm>
          <a:prstGeom prst="rect">
            <a:avLst/>
          </a:prstGeom>
        </p:spPr>
        <p:txBody>
          <a:bodyPr lIns="0" tIns="0" rIns="0" bIns="0" rtlCol="0" anchor="t">
            <a:spAutoFit/>
          </a:bodyPr>
          <a:lstStyle/>
          <a:p>
            <a:pPr algn="ctr">
              <a:lnSpc>
                <a:spcPts val="30364"/>
              </a:lnSpc>
            </a:pPr>
            <a:r>
              <a:rPr lang="tr-TR" sz="10000" b="1" spc="-1582" dirty="0" smtClean="0">
                <a:solidFill>
                  <a:srgbClr val="343434"/>
                </a:solidFill>
                <a:latin typeface="TT Hoves Bold"/>
                <a:ea typeface="TT Hoves Bold"/>
                <a:cs typeface="TT Hoves Bold"/>
                <a:sym typeface="TT Hoves Bold"/>
              </a:rPr>
              <a:t>10</a:t>
            </a:r>
            <a:endParaRPr lang="en-US" sz="10000" b="1" spc="-1582" dirty="0">
              <a:solidFill>
                <a:srgbClr val="343434"/>
              </a:solidFill>
              <a:latin typeface="TT Hoves Bold"/>
              <a:ea typeface="TT Hoves Bold"/>
              <a:cs typeface="TT Hoves Bold"/>
              <a:sym typeface="TT Hoves Bold"/>
            </a:endParaRPr>
          </a:p>
        </p:txBody>
      </p:sp>
      <p:sp>
        <p:nvSpPr>
          <p:cNvPr id="12" name="Freeform 12"/>
          <p:cNvSpPr/>
          <p:nvPr/>
        </p:nvSpPr>
        <p:spPr>
          <a:xfrm>
            <a:off x="4478295" y="5241117"/>
            <a:ext cx="9584989" cy="9584989"/>
          </a:xfrm>
          <a:custGeom>
            <a:avLst/>
            <a:gdLst/>
            <a:ahLst/>
            <a:cxnLst/>
            <a:rect l="l" t="t" r="r" b="b"/>
            <a:pathLst>
              <a:path w="9584989" h="9584989">
                <a:moveTo>
                  <a:pt x="0" y="0"/>
                </a:moveTo>
                <a:lnTo>
                  <a:pt x="9584989" y="0"/>
                </a:lnTo>
                <a:lnTo>
                  <a:pt x="9584989" y="9584989"/>
                </a:lnTo>
                <a:lnTo>
                  <a:pt x="0" y="9584989"/>
                </a:lnTo>
                <a:lnTo>
                  <a:pt x="0" y="0"/>
                </a:lnTo>
                <a:close/>
              </a:path>
            </a:pathLst>
          </a:custGeom>
          <a:blipFill>
            <a:blip r:embed="rId3">
              <a:alphaModFix amt="52000"/>
              <a:extLst>
                <a:ext uri="{96DAC541-7B7A-43D3-8B79-37D633B846F1}">
                  <asvg:svgBlip xmlns="" xmlns:asvg="http://schemas.microsoft.com/office/drawing/2016/SVG/main" r:embed="rId4"/>
                </a:ext>
              </a:extLst>
            </a:blip>
            <a:stretch>
              <a:fillRect/>
            </a:stretch>
          </a:blipFill>
        </p:spPr>
      </p:sp>
      <p:sp>
        <p:nvSpPr>
          <p:cNvPr id="23" name="Freeform 23"/>
          <p:cNvSpPr/>
          <p:nvPr/>
        </p:nvSpPr>
        <p:spPr>
          <a:xfrm>
            <a:off x="8663605" y="184067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2" name="TextBox 32"/>
          <p:cNvSpPr txBox="1"/>
          <p:nvPr/>
        </p:nvSpPr>
        <p:spPr>
          <a:xfrm>
            <a:off x="6995242" y="129478"/>
            <a:ext cx="4297511" cy="1231106"/>
          </a:xfrm>
          <a:prstGeom prst="rect">
            <a:avLst/>
          </a:prstGeom>
        </p:spPr>
        <p:txBody>
          <a:bodyPr lIns="0" tIns="0" rIns="0" bIns="0" rtlCol="0" anchor="t">
            <a:spAutoFit/>
          </a:bodyPr>
          <a:lstStyle/>
          <a:p>
            <a:pPr marL="0" lvl="1" indent="0" algn="ctr">
              <a:spcBef>
                <a:spcPct val="0"/>
              </a:spcBef>
            </a:pPr>
            <a:r>
              <a:rPr lang="tr-TR" sz="4000" b="1" dirty="0" smtClean="0">
                <a:solidFill>
                  <a:srgbClr val="000000"/>
                </a:solidFill>
                <a:latin typeface="TT Hoves Bold"/>
                <a:ea typeface="TT Hoves Bold"/>
                <a:cs typeface="TT Hoves Bold"/>
                <a:sym typeface="TT Hoves Bold"/>
              </a:rPr>
              <a:t>SQL</a:t>
            </a:r>
          </a:p>
          <a:p>
            <a:pPr marL="0" lvl="1" indent="0" algn="ctr">
              <a:spcBef>
                <a:spcPct val="0"/>
              </a:spcBef>
            </a:pPr>
            <a:r>
              <a:rPr lang="tr-TR" sz="4000" b="1" dirty="0" smtClean="0">
                <a:solidFill>
                  <a:srgbClr val="000000"/>
                </a:solidFill>
                <a:latin typeface="TT Hoves Bold"/>
                <a:ea typeface="TT Hoves Bold"/>
                <a:cs typeface="TT Hoves Bold"/>
                <a:sym typeface="TT Hoves Bold"/>
              </a:rPr>
              <a:t>QUERIES</a:t>
            </a:r>
            <a:endParaRPr lang="en-US" sz="4000" b="1" dirty="0">
              <a:solidFill>
                <a:srgbClr val="000000"/>
              </a:solidFill>
              <a:latin typeface="TT Hoves Bold"/>
              <a:ea typeface="TT Hoves Bold"/>
              <a:cs typeface="TT Hoves Bold"/>
              <a:sym typeface="TT Hoves Bold"/>
            </a:endParaRPr>
          </a:p>
        </p:txBody>
      </p:sp>
      <p:sp>
        <p:nvSpPr>
          <p:cNvPr id="54" name="Freeform 23"/>
          <p:cNvSpPr/>
          <p:nvPr/>
        </p:nvSpPr>
        <p:spPr>
          <a:xfrm>
            <a:off x="8637508" y="830550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5" name="Freeform 23"/>
          <p:cNvSpPr/>
          <p:nvPr/>
        </p:nvSpPr>
        <p:spPr>
          <a:xfrm>
            <a:off x="8637508" y="4789529"/>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4" name="Resim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91" y="4608524"/>
            <a:ext cx="8434233" cy="992176"/>
          </a:xfrm>
          <a:prstGeom prst="rect">
            <a:avLst/>
          </a:prstGeom>
        </p:spPr>
      </p:pic>
      <p:pic>
        <p:nvPicPr>
          <p:cNvPr id="6" name="Resim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8758" y="4260129"/>
            <a:ext cx="3589051" cy="1688966"/>
          </a:xfrm>
          <a:prstGeom prst="rect">
            <a:avLst/>
          </a:prstGeom>
        </p:spPr>
      </p:pic>
      <p:pic>
        <p:nvPicPr>
          <p:cNvPr id="7" name="Resim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70" y="8227195"/>
            <a:ext cx="8403754" cy="508501"/>
          </a:xfrm>
          <a:prstGeom prst="rect">
            <a:avLst/>
          </a:prstGeom>
        </p:spPr>
      </p:pic>
      <p:pic>
        <p:nvPicPr>
          <p:cNvPr id="8" name="Resim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5809" y="7521767"/>
            <a:ext cx="8454756" cy="2026449"/>
          </a:xfrm>
          <a:prstGeom prst="rect">
            <a:avLst/>
          </a:prstGeom>
        </p:spPr>
      </p:pic>
      <p:pic>
        <p:nvPicPr>
          <p:cNvPr id="33" name="Resim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91" y="1369621"/>
            <a:ext cx="8434233" cy="1397028"/>
          </a:xfrm>
          <a:prstGeom prst="rect">
            <a:avLst/>
          </a:prstGeom>
        </p:spPr>
      </p:pic>
      <p:pic>
        <p:nvPicPr>
          <p:cNvPr id="34" name="Resim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65809" y="1283440"/>
            <a:ext cx="8454756" cy="2227690"/>
          </a:xfrm>
          <a:prstGeom prst="rect">
            <a:avLst/>
          </a:prstGeom>
        </p:spPr>
      </p:pic>
    </p:spTree>
    <p:extLst>
      <p:ext uri="{BB962C8B-B14F-4D97-AF65-F5344CB8AC3E}">
        <p14:creationId xmlns:p14="http://schemas.microsoft.com/office/powerpoint/2010/main" val="2789069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715000" y="7283614"/>
            <a:ext cx="6393149" cy="3241400"/>
          </a:xfrm>
          <a:prstGeom prst="rect">
            <a:avLst/>
          </a:prstGeom>
        </p:spPr>
        <p:txBody>
          <a:bodyPr lIns="0" tIns="0" rIns="0" bIns="0" rtlCol="0" anchor="t">
            <a:spAutoFit/>
          </a:bodyPr>
          <a:lstStyle/>
          <a:p>
            <a:pPr algn="ctr">
              <a:lnSpc>
                <a:spcPts val="30364"/>
              </a:lnSpc>
            </a:pPr>
            <a:r>
              <a:rPr lang="tr-TR" sz="10000" b="1" spc="-1582" dirty="0" smtClean="0">
                <a:solidFill>
                  <a:srgbClr val="343434"/>
                </a:solidFill>
                <a:latin typeface="TT Hoves Bold"/>
                <a:ea typeface="TT Hoves Bold"/>
                <a:cs typeface="TT Hoves Bold"/>
                <a:sym typeface="TT Hoves Bold"/>
              </a:rPr>
              <a:t>11</a:t>
            </a:r>
            <a:endParaRPr lang="en-US" sz="10000" b="1" spc="-1582" dirty="0">
              <a:solidFill>
                <a:srgbClr val="343434"/>
              </a:solidFill>
              <a:latin typeface="TT Hoves Bold"/>
              <a:ea typeface="TT Hoves Bold"/>
              <a:cs typeface="TT Hoves Bold"/>
              <a:sym typeface="TT Hoves Bold"/>
            </a:endParaRPr>
          </a:p>
        </p:txBody>
      </p:sp>
      <p:sp>
        <p:nvSpPr>
          <p:cNvPr id="12" name="Freeform 12"/>
          <p:cNvSpPr/>
          <p:nvPr/>
        </p:nvSpPr>
        <p:spPr>
          <a:xfrm>
            <a:off x="4478295" y="5241117"/>
            <a:ext cx="9584989" cy="9584989"/>
          </a:xfrm>
          <a:custGeom>
            <a:avLst/>
            <a:gdLst/>
            <a:ahLst/>
            <a:cxnLst/>
            <a:rect l="l" t="t" r="r" b="b"/>
            <a:pathLst>
              <a:path w="9584989" h="9584989">
                <a:moveTo>
                  <a:pt x="0" y="0"/>
                </a:moveTo>
                <a:lnTo>
                  <a:pt x="9584989" y="0"/>
                </a:lnTo>
                <a:lnTo>
                  <a:pt x="9584989" y="9584989"/>
                </a:lnTo>
                <a:lnTo>
                  <a:pt x="0" y="9584989"/>
                </a:lnTo>
                <a:lnTo>
                  <a:pt x="0" y="0"/>
                </a:lnTo>
                <a:close/>
              </a:path>
            </a:pathLst>
          </a:custGeom>
          <a:blipFill>
            <a:blip r:embed="rId3">
              <a:alphaModFix amt="52000"/>
              <a:extLst>
                <a:ext uri="{96DAC541-7B7A-43D3-8B79-37D633B846F1}">
                  <asvg:svgBlip xmlns="" xmlns:asvg="http://schemas.microsoft.com/office/drawing/2016/SVG/main" r:embed="rId4"/>
                </a:ext>
              </a:extLst>
            </a:blip>
            <a:stretch>
              <a:fillRect/>
            </a:stretch>
          </a:blipFill>
        </p:spPr>
      </p:sp>
      <p:sp>
        <p:nvSpPr>
          <p:cNvPr id="23" name="Freeform 23"/>
          <p:cNvSpPr/>
          <p:nvPr/>
        </p:nvSpPr>
        <p:spPr>
          <a:xfrm>
            <a:off x="8663605" y="184067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2" name="TextBox 32"/>
          <p:cNvSpPr txBox="1"/>
          <p:nvPr/>
        </p:nvSpPr>
        <p:spPr>
          <a:xfrm>
            <a:off x="6995242" y="129478"/>
            <a:ext cx="4297511" cy="1231106"/>
          </a:xfrm>
          <a:prstGeom prst="rect">
            <a:avLst/>
          </a:prstGeom>
        </p:spPr>
        <p:txBody>
          <a:bodyPr lIns="0" tIns="0" rIns="0" bIns="0" rtlCol="0" anchor="t">
            <a:spAutoFit/>
          </a:bodyPr>
          <a:lstStyle/>
          <a:p>
            <a:pPr marL="0" lvl="1" indent="0" algn="ctr">
              <a:spcBef>
                <a:spcPct val="0"/>
              </a:spcBef>
            </a:pPr>
            <a:r>
              <a:rPr lang="tr-TR" sz="4000" b="1" dirty="0" smtClean="0">
                <a:solidFill>
                  <a:srgbClr val="000000"/>
                </a:solidFill>
                <a:latin typeface="TT Hoves Bold"/>
                <a:ea typeface="TT Hoves Bold"/>
                <a:cs typeface="TT Hoves Bold"/>
                <a:sym typeface="TT Hoves Bold"/>
              </a:rPr>
              <a:t>SQL</a:t>
            </a:r>
          </a:p>
          <a:p>
            <a:pPr marL="0" lvl="1" indent="0" algn="ctr">
              <a:spcBef>
                <a:spcPct val="0"/>
              </a:spcBef>
            </a:pPr>
            <a:r>
              <a:rPr lang="tr-TR" sz="4000" b="1" dirty="0" smtClean="0">
                <a:solidFill>
                  <a:srgbClr val="000000"/>
                </a:solidFill>
                <a:latin typeface="TT Hoves Bold"/>
                <a:ea typeface="TT Hoves Bold"/>
                <a:cs typeface="TT Hoves Bold"/>
                <a:sym typeface="TT Hoves Bold"/>
              </a:rPr>
              <a:t>QUERIES</a:t>
            </a:r>
            <a:endParaRPr lang="en-US" sz="4000" b="1" dirty="0">
              <a:solidFill>
                <a:srgbClr val="000000"/>
              </a:solidFill>
              <a:latin typeface="TT Hoves Bold"/>
              <a:ea typeface="TT Hoves Bold"/>
              <a:cs typeface="TT Hoves Bold"/>
              <a:sym typeface="TT Hoves Bold"/>
            </a:endParaRPr>
          </a:p>
        </p:txBody>
      </p:sp>
      <p:sp>
        <p:nvSpPr>
          <p:cNvPr id="54" name="Freeform 23"/>
          <p:cNvSpPr/>
          <p:nvPr/>
        </p:nvSpPr>
        <p:spPr>
          <a:xfrm>
            <a:off x="8637508" y="830550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5" name="Freeform 23"/>
          <p:cNvSpPr/>
          <p:nvPr/>
        </p:nvSpPr>
        <p:spPr>
          <a:xfrm>
            <a:off x="8637508" y="4789529"/>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2" name="Resim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32" y="1544046"/>
            <a:ext cx="8238368" cy="763425"/>
          </a:xfrm>
          <a:prstGeom prst="rect">
            <a:avLst/>
          </a:prstGeom>
        </p:spPr>
      </p:pic>
      <p:pic>
        <p:nvPicPr>
          <p:cNvPr id="3" name="Resim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78312" y="1082105"/>
            <a:ext cx="5566175" cy="1687306"/>
          </a:xfrm>
          <a:prstGeom prst="rect">
            <a:avLst/>
          </a:prstGeom>
        </p:spPr>
      </p:pic>
      <p:pic>
        <p:nvPicPr>
          <p:cNvPr id="4" name="Resim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72" y="4722209"/>
            <a:ext cx="8223128" cy="586228"/>
          </a:xfrm>
          <a:prstGeom prst="rect">
            <a:avLst/>
          </a:prstGeom>
        </p:spPr>
      </p:pic>
      <p:pic>
        <p:nvPicPr>
          <p:cNvPr id="6" name="Resim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8401" y="4495098"/>
            <a:ext cx="8199120" cy="1158932"/>
          </a:xfrm>
          <a:prstGeom prst="rect">
            <a:avLst/>
          </a:prstGeom>
        </p:spPr>
      </p:pic>
      <p:pic>
        <p:nvPicPr>
          <p:cNvPr id="7" name="Resim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387" y="8158280"/>
            <a:ext cx="8201413" cy="749365"/>
          </a:xfrm>
          <a:prstGeom prst="rect">
            <a:avLst/>
          </a:prstGeom>
        </p:spPr>
      </p:pic>
      <p:pic>
        <p:nvPicPr>
          <p:cNvPr id="9" name="Resim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62842" y="7042418"/>
            <a:ext cx="5997116" cy="2981091"/>
          </a:xfrm>
          <a:prstGeom prst="rect">
            <a:avLst/>
          </a:prstGeom>
        </p:spPr>
      </p:pic>
    </p:spTree>
    <p:extLst>
      <p:ext uri="{BB962C8B-B14F-4D97-AF65-F5344CB8AC3E}">
        <p14:creationId xmlns:p14="http://schemas.microsoft.com/office/powerpoint/2010/main" val="18289878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715000" y="7283614"/>
            <a:ext cx="6393149" cy="3241400"/>
          </a:xfrm>
          <a:prstGeom prst="rect">
            <a:avLst/>
          </a:prstGeom>
        </p:spPr>
        <p:txBody>
          <a:bodyPr lIns="0" tIns="0" rIns="0" bIns="0" rtlCol="0" anchor="t">
            <a:spAutoFit/>
          </a:bodyPr>
          <a:lstStyle/>
          <a:p>
            <a:pPr algn="ctr">
              <a:lnSpc>
                <a:spcPts val="30364"/>
              </a:lnSpc>
            </a:pPr>
            <a:r>
              <a:rPr lang="tr-TR" sz="10000" b="1" spc="-1582" dirty="0" smtClean="0">
                <a:solidFill>
                  <a:srgbClr val="343434"/>
                </a:solidFill>
                <a:latin typeface="TT Hoves Bold"/>
                <a:ea typeface="TT Hoves Bold"/>
                <a:cs typeface="TT Hoves Bold"/>
                <a:sym typeface="TT Hoves Bold"/>
              </a:rPr>
              <a:t>12</a:t>
            </a:r>
            <a:endParaRPr lang="en-US" sz="10000" b="1" spc="-1582" dirty="0">
              <a:solidFill>
                <a:srgbClr val="343434"/>
              </a:solidFill>
              <a:latin typeface="TT Hoves Bold"/>
              <a:ea typeface="TT Hoves Bold"/>
              <a:cs typeface="TT Hoves Bold"/>
              <a:sym typeface="TT Hoves Bold"/>
            </a:endParaRPr>
          </a:p>
        </p:txBody>
      </p:sp>
      <p:sp>
        <p:nvSpPr>
          <p:cNvPr id="12" name="Freeform 12"/>
          <p:cNvSpPr/>
          <p:nvPr/>
        </p:nvSpPr>
        <p:spPr>
          <a:xfrm>
            <a:off x="4478295" y="5241117"/>
            <a:ext cx="9584989" cy="9584989"/>
          </a:xfrm>
          <a:custGeom>
            <a:avLst/>
            <a:gdLst/>
            <a:ahLst/>
            <a:cxnLst/>
            <a:rect l="l" t="t" r="r" b="b"/>
            <a:pathLst>
              <a:path w="9584989" h="9584989">
                <a:moveTo>
                  <a:pt x="0" y="0"/>
                </a:moveTo>
                <a:lnTo>
                  <a:pt x="9584989" y="0"/>
                </a:lnTo>
                <a:lnTo>
                  <a:pt x="9584989" y="9584989"/>
                </a:lnTo>
                <a:lnTo>
                  <a:pt x="0" y="9584989"/>
                </a:lnTo>
                <a:lnTo>
                  <a:pt x="0" y="0"/>
                </a:lnTo>
                <a:close/>
              </a:path>
            </a:pathLst>
          </a:custGeom>
          <a:blipFill>
            <a:blip r:embed="rId3">
              <a:alphaModFix amt="52000"/>
              <a:extLst>
                <a:ext uri="{96DAC541-7B7A-43D3-8B79-37D633B846F1}">
                  <asvg:svgBlip xmlns="" xmlns:asvg="http://schemas.microsoft.com/office/drawing/2016/SVG/main" r:embed="rId4"/>
                </a:ext>
              </a:extLst>
            </a:blip>
            <a:stretch>
              <a:fillRect/>
            </a:stretch>
          </a:blipFill>
        </p:spPr>
      </p:sp>
      <p:sp>
        <p:nvSpPr>
          <p:cNvPr id="23" name="Freeform 23"/>
          <p:cNvSpPr/>
          <p:nvPr/>
        </p:nvSpPr>
        <p:spPr>
          <a:xfrm>
            <a:off x="8663605" y="184067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2" name="TextBox 32"/>
          <p:cNvSpPr txBox="1"/>
          <p:nvPr/>
        </p:nvSpPr>
        <p:spPr>
          <a:xfrm>
            <a:off x="6995242" y="129478"/>
            <a:ext cx="4297511" cy="1231106"/>
          </a:xfrm>
          <a:prstGeom prst="rect">
            <a:avLst/>
          </a:prstGeom>
        </p:spPr>
        <p:txBody>
          <a:bodyPr lIns="0" tIns="0" rIns="0" bIns="0" rtlCol="0" anchor="t">
            <a:spAutoFit/>
          </a:bodyPr>
          <a:lstStyle/>
          <a:p>
            <a:pPr marL="0" lvl="1" indent="0" algn="ctr">
              <a:spcBef>
                <a:spcPct val="0"/>
              </a:spcBef>
            </a:pPr>
            <a:r>
              <a:rPr lang="tr-TR" sz="4000" b="1" dirty="0" smtClean="0">
                <a:solidFill>
                  <a:srgbClr val="000000"/>
                </a:solidFill>
                <a:latin typeface="TT Hoves Bold"/>
                <a:ea typeface="TT Hoves Bold"/>
                <a:cs typeface="TT Hoves Bold"/>
                <a:sym typeface="TT Hoves Bold"/>
              </a:rPr>
              <a:t>SQL</a:t>
            </a:r>
          </a:p>
          <a:p>
            <a:pPr marL="0" lvl="1" indent="0" algn="ctr">
              <a:spcBef>
                <a:spcPct val="0"/>
              </a:spcBef>
            </a:pPr>
            <a:r>
              <a:rPr lang="tr-TR" sz="4000" b="1" dirty="0" smtClean="0">
                <a:solidFill>
                  <a:srgbClr val="000000"/>
                </a:solidFill>
                <a:latin typeface="TT Hoves Bold"/>
                <a:ea typeface="TT Hoves Bold"/>
                <a:cs typeface="TT Hoves Bold"/>
                <a:sym typeface="TT Hoves Bold"/>
              </a:rPr>
              <a:t>QUERIES</a:t>
            </a:r>
            <a:endParaRPr lang="en-US" sz="4000" b="1" dirty="0">
              <a:solidFill>
                <a:srgbClr val="000000"/>
              </a:solidFill>
              <a:latin typeface="TT Hoves Bold"/>
              <a:ea typeface="TT Hoves Bold"/>
              <a:cs typeface="TT Hoves Bold"/>
              <a:sym typeface="TT Hoves Bold"/>
            </a:endParaRPr>
          </a:p>
        </p:txBody>
      </p:sp>
      <p:sp>
        <p:nvSpPr>
          <p:cNvPr id="54" name="Freeform 23"/>
          <p:cNvSpPr/>
          <p:nvPr/>
        </p:nvSpPr>
        <p:spPr>
          <a:xfrm>
            <a:off x="8637508" y="830550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5" name="Freeform 23"/>
          <p:cNvSpPr/>
          <p:nvPr/>
        </p:nvSpPr>
        <p:spPr>
          <a:xfrm>
            <a:off x="8637508" y="4789529"/>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4" name="Resim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32" y="4724220"/>
            <a:ext cx="8238368" cy="487302"/>
          </a:xfrm>
          <a:prstGeom prst="rect">
            <a:avLst/>
          </a:prstGeom>
        </p:spPr>
      </p:pic>
      <p:pic>
        <p:nvPicPr>
          <p:cNvPr id="6" name="Resim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34800" y="3947563"/>
            <a:ext cx="5123875" cy="2593352"/>
          </a:xfrm>
          <a:prstGeom prst="rect">
            <a:avLst/>
          </a:prstGeom>
        </p:spPr>
      </p:pic>
      <p:pic>
        <p:nvPicPr>
          <p:cNvPr id="7" name="Resim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72" y="8086850"/>
            <a:ext cx="8223128" cy="817464"/>
          </a:xfrm>
          <a:prstGeom prst="rect">
            <a:avLst/>
          </a:prstGeom>
        </p:spPr>
      </p:pic>
      <p:pic>
        <p:nvPicPr>
          <p:cNvPr id="8" name="Resim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39192" y="7345964"/>
            <a:ext cx="7525324" cy="2374001"/>
          </a:xfrm>
          <a:prstGeom prst="rect">
            <a:avLst/>
          </a:prstGeom>
        </p:spPr>
      </p:pic>
      <p:pic>
        <p:nvPicPr>
          <p:cNvPr id="9" name="Resim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92" y="1264253"/>
            <a:ext cx="7525324" cy="2279047"/>
          </a:xfrm>
          <a:prstGeom prst="rect">
            <a:avLst/>
          </a:prstGeom>
        </p:spPr>
      </p:pic>
      <p:pic>
        <p:nvPicPr>
          <p:cNvPr id="10" name="Resim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819" y="1597225"/>
            <a:ext cx="8229981" cy="934926"/>
          </a:xfrm>
          <a:prstGeom prst="rect">
            <a:avLst/>
          </a:prstGeom>
        </p:spPr>
      </p:pic>
    </p:spTree>
    <p:extLst>
      <p:ext uri="{BB962C8B-B14F-4D97-AF65-F5344CB8AC3E}">
        <p14:creationId xmlns:p14="http://schemas.microsoft.com/office/powerpoint/2010/main" val="13591778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4572000" y="1988487"/>
            <a:ext cx="11221859" cy="11221859"/>
          </a:xfrm>
          <a:custGeom>
            <a:avLst/>
            <a:gdLst/>
            <a:ahLst/>
            <a:cxnLst/>
            <a:rect l="l" t="t" r="r" b="b"/>
            <a:pathLst>
              <a:path w="11221859" h="11221859">
                <a:moveTo>
                  <a:pt x="0" y="0"/>
                </a:moveTo>
                <a:lnTo>
                  <a:pt x="11221858" y="0"/>
                </a:lnTo>
                <a:lnTo>
                  <a:pt x="11221858" y="11221858"/>
                </a:lnTo>
                <a:lnTo>
                  <a:pt x="0" y="11221858"/>
                </a:lnTo>
                <a:lnTo>
                  <a:pt x="0" y="0"/>
                </a:lnTo>
                <a:close/>
              </a:path>
            </a:pathLst>
          </a:custGeom>
          <a:blipFill>
            <a:blip r:embed="rId2">
              <a:alphaModFix amt="52000"/>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696258" y="-450527"/>
            <a:ext cx="19680517" cy="1704491"/>
            <a:chOff x="0" y="0"/>
            <a:chExt cx="5183346" cy="448919"/>
          </a:xfrm>
        </p:grpSpPr>
        <p:sp>
          <p:nvSpPr>
            <p:cNvPr id="4" name="Freeform 4"/>
            <p:cNvSpPr/>
            <p:nvPr/>
          </p:nvSpPr>
          <p:spPr>
            <a:xfrm>
              <a:off x="0" y="0"/>
              <a:ext cx="5183346" cy="448919"/>
            </a:xfrm>
            <a:custGeom>
              <a:avLst/>
              <a:gdLst/>
              <a:ahLst/>
              <a:cxnLst/>
              <a:rect l="l" t="t" r="r" b="b"/>
              <a:pathLst>
                <a:path w="5183346" h="448919">
                  <a:moveTo>
                    <a:pt x="0" y="0"/>
                  </a:moveTo>
                  <a:lnTo>
                    <a:pt x="5183346" y="0"/>
                  </a:lnTo>
                  <a:lnTo>
                    <a:pt x="5183346" y="448919"/>
                  </a:lnTo>
                  <a:lnTo>
                    <a:pt x="0" y="448919"/>
                  </a:lnTo>
                  <a:close/>
                </a:path>
              </a:pathLst>
            </a:custGeom>
            <a:solidFill>
              <a:srgbClr val="0003FF"/>
            </a:solidFill>
          </p:spPr>
        </p:sp>
        <p:sp>
          <p:nvSpPr>
            <p:cNvPr id="5" name="TextBox 5"/>
            <p:cNvSpPr txBox="1"/>
            <p:nvPr/>
          </p:nvSpPr>
          <p:spPr>
            <a:xfrm>
              <a:off x="0" y="-57150"/>
              <a:ext cx="5183346" cy="506069"/>
            </a:xfrm>
            <a:prstGeom prst="rect">
              <a:avLst/>
            </a:prstGeom>
          </p:spPr>
          <p:txBody>
            <a:bodyPr lIns="50800" tIns="50800" rIns="50800" bIns="50800" rtlCol="0" anchor="ctr"/>
            <a:lstStyle/>
            <a:p>
              <a:pPr algn="ctr">
                <a:lnSpc>
                  <a:spcPts val="3639"/>
                </a:lnSpc>
              </a:pPr>
              <a:endParaRPr/>
            </a:p>
          </p:txBody>
        </p:sp>
      </p:grpSp>
      <p:sp>
        <p:nvSpPr>
          <p:cNvPr id="6" name="TextBox 6"/>
          <p:cNvSpPr txBox="1"/>
          <p:nvPr/>
        </p:nvSpPr>
        <p:spPr>
          <a:xfrm>
            <a:off x="14141979" y="344568"/>
            <a:ext cx="3117321" cy="428772"/>
          </a:xfrm>
          <a:prstGeom prst="rect">
            <a:avLst/>
          </a:prstGeom>
        </p:spPr>
        <p:txBody>
          <a:bodyPr lIns="0" tIns="0" rIns="0" bIns="0" rtlCol="0" anchor="t">
            <a:spAutoFit/>
          </a:bodyPr>
          <a:lstStyle/>
          <a:p>
            <a:pPr algn="r">
              <a:lnSpc>
                <a:spcPts val="3639"/>
              </a:lnSpc>
              <a:spcBef>
                <a:spcPct val="0"/>
              </a:spcBef>
            </a:pPr>
            <a:r>
              <a:rPr lang="en-US" sz="2599" dirty="0" smtClean="0">
                <a:solidFill>
                  <a:srgbClr val="EFEFEF"/>
                </a:solidFill>
                <a:latin typeface="TT Hoves"/>
                <a:ea typeface="TT Hoves"/>
                <a:cs typeface="TT Hoves"/>
                <a:sym typeface="TT Hoves"/>
              </a:rPr>
              <a:t>Presentation</a:t>
            </a:r>
            <a:endParaRPr lang="en-US" sz="2599" dirty="0">
              <a:solidFill>
                <a:srgbClr val="EFEFEF"/>
              </a:solidFill>
              <a:latin typeface="TT Hoves"/>
              <a:ea typeface="TT Hoves"/>
              <a:cs typeface="TT Hoves"/>
              <a:sym typeface="TT Hoves"/>
            </a:endParaRPr>
          </a:p>
        </p:txBody>
      </p:sp>
      <p:sp>
        <p:nvSpPr>
          <p:cNvPr id="7" name="TextBox 7"/>
          <p:cNvSpPr txBox="1"/>
          <p:nvPr/>
        </p:nvSpPr>
        <p:spPr>
          <a:xfrm>
            <a:off x="1028700" y="344568"/>
            <a:ext cx="3117321" cy="428772"/>
          </a:xfrm>
          <a:prstGeom prst="rect">
            <a:avLst/>
          </a:prstGeom>
        </p:spPr>
        <p:txBody>
          <a:bodyPr lIns="0" tIns="0" rIns="0" bIns="0" rtlCol="0" anchor="t">
            <a:spAutoFit/>
          </a:bodyPr>
          <a:lstStyle/>
          <a:p>
            <a:pPr algn="just">
              <a:lnSpc>
                <a:spcPts val="3639"/>
              </a:lnSpc>
              <a:spcBef>
                <a:spcPct val="0"/>
              </a:spcBef>
            </a:pPr>
            <a:r>
              <a:rPr lang="tr-TR" sz="2599" dirty="0" smtClean="0">
                <a:solidFill>
                  <a:srgbClr val="EFEFEF"/>
                </a:solidFill>
                <a:latin typeface="TT Hoves"/>
                <a:ea typeface="TT Hoves"/>
                <a:cs typeface="TT Hoves"/>
                <a:sym typeface="TT Hoves"/>
              </a:rPr>
              <a:t>CMPE343</a:t>
            </a:r>
            <a:endParaRPr lang="en-US" sz="2599" dirty="0">
              <a:solidFill>
                <a:srgbClr val="EFEFEF"/>
              </a:solidFill>
              <a:latin typeface="TT Hoves"/>
              <a:ea typeface="TT Hoves"/>
              <a:cs typeface="TT Hoves"/>
              <a:sym typeface="TT Hoves"/>
            </a:endParaRPr>
          </a:p>
        </p:txBody>
      </p:sp>
      <p:sp>
        <p:nvSpPr>
          <p:cNvPr id="8" name="TextBox 8"/>
          <p:cNvSpPr txBox="1"/>
          <p:nvPr/>
        </p:nvSpPr>
        <p:spPr>
          <a:xfrm>
            <a:off x="7585339" y="344568"/>
            <a:ext cx="311732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Project</a:t>
            </a:r>
          </a:p>
        </p:txBody>
      </p:sp>
      <p:sp>
        <p:nvSpPr>
          <p:cNvPr id="9" name="TextBox 9"/>
          <p:cNvSpPr txBox="1"/>
          <p:nvPr/>
        </p:nvSpPr>
        <p:spPr>
          <a:xfrm>
            <a:off x="5484590" y="344568"/>
            <a:ext cx="140626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id="10" name="TextBox 10"/>
          <p:cNvSpPr txBox="1"/>
          <p:nvPr/>
        </p:nvSpPr>
        <p:spPr>
          <a:xfrm>
            <a:off x="12330761" y="344568"/>
            <a:ext cx="1406261" cy="448311"/>
          </a:xfrm>
          <a:prstGeom prst="rect">
            <a:avLst/>
          </a:prstGeom>
        </p:spPr>
        <p:txBody>
          <a:bodyPr lIns="0" tIns="0" rIns="0" bIns="0" rtlCol="0" anchor="t">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id="11" name="TextBox 11"/>
          <p:cNvSpPr txBox="1"/>
          <p:nvPr/>
        </p:nvSpPr>
        <p:spPr>
          <a:xfrm>
            <a:off x="-304800" y="2685590"/>
            <a:ext cx="10598510" cy="2002023"/>
          </a:xfrm>
          <a:prstGeom prst="rect">
            <a:avLst/>
          </a:prstGeom>
        </p:spPr>
        <p:txBody>
          <a:bodyPr lIns="0" tIns="0" rIns="0" bIns="0" rtlCol="0" anchor="t">
            <a:spAutoFit/>
          </a:bodyPr>
          <a:lstStyle/>
          <a:p>
            <a:pPr algn="r">
              <a:lnSpc>
                <a:spcPts val="15418"/>
              </a:lnSpc>
            </a:pPr>
            <a:r>
              <a:rPr lang="en-US" sz="16402" b="1" spc="-803" dirty="0">
                <a:solidFill>
                  <a:srgbClr val="545454"/>
                </a:solidFill>
                <a:latin typeface="TT Hoves Bold"/>
                <a:ea typeface="TT Hoves Bold"/>
                <a:cs typeface="TT Hoves Bold"/>
                <a:sym typeface="TT Hoves Bold"/>
              </a:rPr>
              <a:t>Thank You</a:t>
            </a:r>
          </a:p>
        </p:txBody>
      </p:sp>
      <p:sp>
        <p:nvSpPr>
          <p:cNvPr id="12" name="Dikdörtgen 11"/>
          <p:cNvSpPr/>
          <p:nvPr/>
        </p:nvSpPr>
        <p:spPr>
          <a:xfrm>
            <a:off x="8915400" y="6393252"/>
            <a:ext cx="8964313" cy="523220"/>
          </a:xfrm>
          <a:prstGeom prst="rect">
            <a:avLst/>
          </a:prstGeom>
        </p:spPr>
        <p:txBody>
          <a:bodyPr wrap="none">
            <a:spAutoFit/>
          </a:bodyPr>
          <a:lstStyle/>
          <a:p>
            <a:r>
              <a:rPr lang="en-US" sz="2800" dirty="0">
                <a:solidFill>
                  <a:srgbClr val="545454"/>
                </a:solidFill>
                <a:latin typeface="TT Hoves Bold" panose="020B0604020202020204" charset="0"/>
              </a:rPr>
              <a:t>“The database was implemented using </a:t>
            </a:r>
            <a:r>
              <a:rPr lang="en-US" sz="2800" dirty="0" err="1">
                <a:solidFill>
                  <a:srgbClr val="545454"/>
                </a:solidFill>
                <a:latin typeface="TT Hoves Bold" panose="020B0604020202020204" charset="0"/>
              </a:rPr>
              <a:t>Supabase</a:t>
            </a:r>
            <a:r>
              <a:rPr lang="en-US" sz="2800" dirty="0">
                <a:solidFill>
                  <a:srgbClr val="545454"/>
                </a:solidFill>
                <a:latin typeface="TT Hoves Bold" panose="020B0604020202020204" charset="0"/>
              </a:rPr>
              <a:t>.”</a:t>
            </a:r>
            <a:endParaRPr lang="tr-TR" sz="2800" dirty="0">
              <a:solidFill>
                <a:srgbClr val="545454"/>
              </a:solidFill>
              <a:latin typeface="TT Hoves Bold" panose="020B0604020202020204" charset="0"/>
            </a:endParaRPr>
          </a:p>
        </p:txBody>
      </p:sp>
      <p:sp>
        <p:nvSpPr>
          <p:cNvPr id="13" name="Dikdörtgen 12"/>
          <p:cNvSpPr/>
          <p:nvPr/>
        </p:nvSpPr>
        <p:spPr>
          <a:xfrm>
            <a:off x="1814097" y="7599417"/>
            <a:ext cx="16065616" cy="523220"/>
          </a:xfrm>
          <a:prstGeom prst="rect">
            <a:avLst/>
          </a:prstGeom>
        </p:spPr>
        <p:txBody>
          <a:bodyPr wrap="none">
            <a:spAutoFit/>
          </a:bodyPr>
          <a:lstStyle/>
          <a:p>
            <a:r>
              <a:rPr lang="tr-TR" sz="2800" dirty="0" err="1" smtClean="0">
                <a:solidFill>
                  <a:srgbClr val="545454"/>
                </a:solidFill>
                <a:latin typeface="TT Hoves Bold" panose="020B0604020202020204" charset="0"/>
              </a:rPr>
              <a:t>Github</a:t>
            </a:r>
            <a:r>
              <a:rPr lang="tr-TR" sz="2800" dirty="0" smtClean="0">
                <a:solidFill>
                  <a:srgbClr val="545454"/>
                </a:solidFill>
                <a:latin typeface="TT Hoves Bold" panose="020B0604020202020204" charset="0"/>
              </a:rPr>
              <a:t> Project </a:t>
            </a:r>
            <a:r>
              <a:rPr lang="tr-TR" sz="2800" dirty="0" err="1" smtClean="0">
                <a:solidFill>
                  <a:srgbClr val="545454"/>
                </a:solidFill>
                <a:latin typeface="TT Hoves Bold" panose="020B0604020202020204" charset="0"/>
              </a:rPr>
              <a:t>Page</a:t>
            </a:r>
            <a:r>
              <a:rPr lang="tr-TR" sz="2800" dirty="0" smtClean="0">
                <a:solidFill>
                  <a:srgbClr val="545454"/>
                </a:solidFill>
                <a:latin typeface="TT Hoves Bold" panose="020B0604020202020204" charset="0"/>
              </a:rPr>
              <a:t> </a:t>
            </a:r>
            <a:r>
              <a:rPr lang="tr-TR" sz="2800" dirty="0">
                <a:solidFill>
                  <a:srgbClr val="545454"/>
                </a:solidFill>
                <a:latin typeface="TT Hoves Bold" panose="020B0604020202020204" charset="0"/>
              </a:rPr>
              <a:t>: </a:t>
            </a:r>
            <a:r>
              <a:rPr lang="tr-TR" sz="2800" dirty="0">
                <a:solidFill>
                  <a:srgbClr val="0003FF"/>
                </a:solidFill>
                <a:latin typeface="TT Hoves Bold" panose="020B0604020202020204" charset="0"/>
                <a:hlinkClick r:id="rId4"/>
              </a:rPr>
              <a:t>https://github.com/22314700/CMPE343-University-Database-Project</a:t>
            </a:r>
            <a:endParaRPr lang="tr-TR" sz="2800" dirty="0">
              <a:solidFill>
                <a:srgbClr val="0003FF"/>
              </a:solidFill>
              <a:latin typeface="TT Hoves Bold" panose="020B060402020202020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6680016" y="2531347"/>
            <a:ext cx="11410097" cy="7285196"/>
          </a:xfrm>
          <a:prstGeom prst="rect">
            <a:avLst/>
          </a:prstGeom>
        </p:spPr>
        <p:txBody>
          <a:bodyPr lIns="0" tIns="0" rIns="0" bIns="0" rtlCol="0" anchor="t">
            <a:spAutoFit/>
          </a:bodyPr>
          <a:lstStyle/>
          <a:p>
            <a:pPr algn="just">
              <a:lnSpc>
                <a:spcPts val="3442"/>
              </a:lnSpc>
            </a:pPr>
            <a:r>
              <a:rPr lang="en-US" sz="2550" spc="152" dirty="0">
                <a:solidFill>
                  <a:srgbClr val="343434"/>
                </a:solidFill>
                <a:latin typeface="TT Hoves"/>
                <a:ea typeface="TT Hoves"/>
                <a:cs typeface="TT Hoves"/>
                <a:sym typeface="TT Hoves"/>
              </a:rPr>
              <a:t>The University Database Management System is used to store and organize information about a university. It keeps data about students, teachers, courses, departments, classrooms, sections, and schedules.</a:t>
            </a:r>
          </a:p>
          <a:p>
            <a:pPr algn="just">
              <a:lnSpc>
                <a:spcPts val="3442"/>
              </a:lnSpc>
            </a:pPr>
            <a:endParaRPr lang="en-US" sz="2550" spc="152" dirty="0">
              <a:solidFill>
                <a:srgbClr val="343434"/>
              </a:solidFill>
              <a:latin typeface="TT Hoves"/>
              <a:ea typeface="TT Hoves"/>
              <a:cs typeface="TT Hoves"/>
              <a:sym typeface="TT Hoves"/>
            </a:endParaRPr>
          </a:p>
          <a:p>
            <a:pPr algn="l">
              <a:lnSpc>
                <a:spcPts val="3442"/>
              </a:lnSpc>
            </a:pPr>
            <a:r>
              <a:rPr lang="en-US" sz="2550" spc="152" dirty="0">
                <a:solidFill>
                  <a:srgbClr val="343434"/>
                </a:solidFill>
                <a:latin typeface="TT Hoves"/>
                <a:ea typeface="TT Hoves"/>
                <a:cs typeface="TT Hoves"/>
                <a:sym typeface="TT Hoves"/>
              </a:rPr>
              <a:t>Each table in the database has a different job. The Student table stores student information such as name, department, and GPA. The Course table keeps information about courses and credits. The Department table stores department details. The Instructor table includes teacher names and salaries. The Classroom table shows the classrooms and their capacity.</a:t>
            </a:r>
          </a:p>
          <a:p>
            <a:pPr algn="l">
              <a:lnSpc>
                <a:spcPts val="3442"/>
              </a:lnSpc>
            </a:pPr>
            <a:endParaRPr lang="en-US" sz="2550" spc="152" dirty="0">
              <a:solidFill>
                <a:srgbClr val="343434"/>
              </a:solidFill>
              <a:latin typeface="TT Hoves"/>
              <a:ea typeface="TT Hoves"/>
              <a:cs typeface="TT Hoves"/>
              <a:sym typeface="TT Hoves"/>
            </a:endParaRPr>
          </a:p>
          <a:p>
            <a:pPr algn="just">
              <a:lnSpc>
                <a:spcPts val="3442"/>
              </a:lnSpc>
            </a:pPr>
            <a:r>
              <a:rPr lang="en-US" sz="2550" spc="152" dirty="0">
                <a:solidFill>
                  <a:srgbClr val="343434"/>
                </a:solidFill>
                <a:latin typeface="TT Hoves"/>
                <a:ea typeface="TT Hoves"/>
                <a:cs typeface="TT Hoves"/>
                <a:sym typeface="TT Hoves"/>
              </a:rPr>
              <a:t>The Section table connects instructors with classrooms and days. The Schedules table shows which student takes which course, who teaches it, and when it starts and ends.</a:t>
            </a:r>
          </a:p>
          <a:p>
            <a:pPr algn="just">
              <a:lnSpc>
                <a:spcPts val="3442"/>
              </a:lnSpc>
            </a:pPr>
            <a:r>
              <a:rPr lang="en-US" sz="2550" spc="152" dirty="0">
                <a:solidFill>
                  <a:srgbClr val="343434"/>
                </a:solidFill>
                <a:latin typeface="TT Hoves"/>
                <a:ea typeface="TT Hoves"/>
                <a:cs typeface="TT Hoves"/>
                <a:sym typeface="TT Hoves"/>
              </a:rPr>
              <a:t>This system helps the university keep information in one place, makes data easy to find, and reduces mistakes.</a:t>
            </a:r>
          </a:p>
          <a:p>
            <a:pPr marL="0" lvl="0" indent="0" algn="just">
              <a:lnSpc>
                <a:spcPts val="3510"/>
              </a:lnSpc>
              <a:spcBef>
                <a:spcPct val="0"/>
              </a:spcBef>
            </a:pPr>
            <a:endParaRPr lang="en-US" sz="2550" spc="152" dirty="0">
              <a:solidFill>
                <a:srgbClr val="343434"/>
              </a:solidFill>
              <a:latin typeface="TT Hoves"/>
              <a:ea typeface="TT Hoves"/>
              <a:cs typeface="TT Hoves"/>
              <a:sym typeface="TT Hoves"/>
            </a:endParaRPr>
          </a:p>
        </p:txBody>
      </p:sp>
      <p:grpSp>
        <p:nvGrpSpPr>
          <p:cNvPr id="3" name="Group 3"/>
          <p:cNvGrpSpPr/>
          <p:nvPr/>
        </p:nvGrpSpPr>
        <p:grpSpPr>
          <a:xfrm>
            <a:off x="-696258" y="-976142"/>
            <a:ext cx="7178388" cy="11878896"/>
            <a:chOff x="0" y="0"/>
            <a:chExt cx="1890604" cy="3128598"/>
          </a:xfrm>
        </p:grpSpPr>
        <p:sp>
          <p:nvSpPr>
            <p:cNvPr id="4" name="Freeform 4"/>
            <p:cNvSpPr/>
            <p:nvPr/>
          </p:nvSpPr>
          <p:spPr>
            <a:xfrm>
              <a:off x="0" y="0"/>
              <a:ext cx="1890604" cy="3128598"/>
            </a:xfrm>
            <a:custGeom>
              <a:avLst/>
              <a:gdLst/>
              <a:ahLst/>
              <a:cxnLst/>
              <a:rect l="l" t="t" r="r" b="b"/>
              <a:pathLst>
                <a:path w="1890604" h="3128598">
                  <a:moveTo>
                    <a:pt x="0" y="0"/>
                  </a:moveTo>
                  <a:lnTo>
                    <a:pt x="1890604" y="0"/>
                  </a:lnTo>
                  <a:lnTo>
                    <a:pt x="1890604" y="3128598"/>
                  </a:lnTo>
                  <a:lnTo>
                    <a:pt x="0" y="3128598"/>
                  </a:lnTo>
                  <a:close/>
                </a:path>
              </a:pathLst>
            </a:custGeom>
            <a:solidFill>
              <a:srgbClr val="0003FF"/>
            </a:solidFill>
          </p:spPr>
        </p:sp>
        <p:sp>
          <p:nvSpPr>
            <p:cNvPr id="5" name="TextBox 5"/>
            <p:cNvSpPr txBox="1"/>
            <p:nvPr/>
          </p:nvSpPr>
          <p:spPr>
            <a:xfrm>
              <a:off x="0" y="-57150"/>
              <a:ext cx="1890604" cy="3185748"/>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a:off x="13263798" y="-4131629"/>
            <a:ext cx="7991003" cy="7991003"/>
          </a:xfrm>
          <a:custGeom>
            <a:avLst/>
            <a:gdLst/>
            <a:ahLst/>
            <a:cxnLst/>
            <a:rect l="l" t="t" r="r" b="b"/>
            <a:pathLst>
              <a:path w="7991003" h="7991003">
                <a:moveTo>
                  <a:pt x="0" y="0"/>
                </a:moveTo>
                <a:lnTo>
                  <a:pt x="7991004" y="0"/>
                </a:lnTo>
                <a:lnTo>
                  <a:pt x="7991004" y="7991003"/>
                </a:lnTo>
                <a:lnTo>
                  <a:pt x="0" y="7991003"/>
                </a:lnTo>
                <a:lnTo>
                  <a:pt x="0" y="0"/>
                </a:lnTo>
                <a:close/>
              </a:path>
            </a:pathLst>
          </a:custGeom>
          <a:blipFill>
            <a:blip r:embed="rId2">
              <a:alphaModFix amt="52000"/>
              <a:extLst>
                <a:ext uri="{96DAC541-7B7A-43D3-8B79-37D633B846F1}">
                  <asvg:svgBlip xmlns="" xmlns:asvg="http://schemas.microsoft.com/office/drawing/2016/SVG/main" r:embed="rId3"/>
                </a:ext>
              </a:extLst>
            </a:blip>
            <a:stretch>
              <a:fillRect/>
            </a:stretch>
          </a:blipFill>
        </p:spPr>
      </p:sp>
      <p:sp>
        <p:nvSpPr>
          <p:cNvPr id="7" name="TextBox 7"/>
          <p:cNvSpPr txBox="1"/>
          <p:nvPr/>
        </p:nvSpPr>
        <p:spPr>
          <a:xfrm>
            <a:off x="6482130" y="602869"/>
            <a:ext cx="11805870" cy="1580643"/>
          </a:xfrm>
          <a:prstGeom prst="rect">
            <a:avLst/>
          </a:prstGeom>
        </p:spPr>
        <p:txBody>
          <a:bodyPr lIns="0" tIns="0" rIns="0" bIns="0" rtlCol="0" anchor="t">
            <a:spAutoFit/>
          </a:bodyPr>
          <a:lstStyle/>
          <a:p>
            <a:pPr algn="ctr">
              <a:lnSpc>
                <a:spcPts val="11645"/>
              </a:lnSpc>
            </a:pPr>
            <a:r>
              <a:rPr lang="en-US" sz="12388" b="1" spc="-607">
                <a:solidFill>
                  <a:srgbClr val="343434"/>
                </a:solidFill>
                <a:latin typeface="TT Hoves Bold"/>
                <a:ea typeface="TT Hoves Bold"/>
                <a:cs typeface="TT Hoves Bold"/>
                <a:sym typeface="TT Hoves Bold"/>
              </a:rPr>
              <a:t>INTRODUCTION</a:t>
            </a:r>
          </a:p>
        </p:txBody>
      </p:sp>
      <p:sp>
        <p:nvSpPr>
          <p:cNvPr id="8" name="TextBox 8"/>
          <p:cNvSpPr txBox="1"/>
          <p:nvPr/>
        </p:nvSpPr>
        <p:spPr>
          <a:xfrm>
            <a:off x="-1725735" y="6821207"/>
            <a:ext cx="5508869" cy="4832876"/>
          </a:xfrm>
          <a:prstGeom prst="rect">
            <a:avLst/>
          </a:prstGeom>
        </p:spPr>
        <p:txBody>
          <a:bodyPr lIns="0" tIns="0" rIns="0" bIns="0" rtlCol="0" anchor="t">
            <a:spAutoFit/>
          </a:bodyPr>
          <a:lstStyle/>
          <a:p>
            <a:pPr algn="ctr">
              <a:lnSpc>
                <a:spcPts val="35614"/>
              </a:lnSpc>
            </a:pPr>
            <a:r>
              <a:rPr lang="en-US" sz="37888" b="1" spc="-1856">
                <a:solidFill>
                  <a:srgbClr val="EFEFEF"/>
                </a:solidFill>
                <a:latin typeface="TT Hoves Bold"/>
                <a:ea typeface="TT Hoves Bold"/>
                <a:cs typeface="TT Hoves Bold"/>
                <a:sym typeface="TT Hoves Bold"/>
              </a:rPr>
              <a:t>01</a:t>
            </a:r>
          </a:p>
        </p:txBody>
      </p:sp>
      <p:sp>
        <p:nvSpPr>
          <p:cNvPr id="9" name="TextBox 9"/>
          <p:cNvSpPr txBox="1"/>
          <p:nvPr/>
        </p:nvSpPr>
        <p:spPr>
          <a:xfrm>
            <a:off x="0" y="422910"/>
            <a:ext cx="6482130" cy="1144906"/>
          </a:xfrm>
          <a:prstGeom prst="rect">
            <a:avLst/>
          </a:prstGeom>
        </p:spPr>
        <p:txBody>
          <a:bodyPr lIns="0" tIns="0" rIns="0" bIns="0" rtlCol="0" anchor="t">
            <a:spAutoFit/>
          </a:bodyPr>
          <a:lstStyle/>
          <a:p>
            <a:pPr algn="ctr">
              <a:lnSpc>
                <a:spcPts val="4619"/>
              </a:lnSpc>
              <a:spcBef>
                <a:spcPct val="0"/>
              </a:spcBef>
            </a:pPr>
            <a:r>
              <a:rPr lang="en-US" sz="3299" b="1">
                <a:solidFill>
                  <a:srgbClr val="EFEFEF"/>
                </a:solidFill>
                <a:latin typeface="TT Hoves Bold"/>
                <a:ea typeface="TT Hoves Bold"/>
                <a:cs typeface="TT Hoves Bold"/>
                <a:sym typeface="TT Hoves Bold"/>
              </a:rPr>
              <a:t>Projecti Members and Contributions:</a:t>
            </a:r>
          </a:p>
        </p:txBody>
      </p:sp>
      <p:sp>
        <p:nvSpPr>
          <p:cNvPr id="10" name="TextBox 10"/>
          <p:cNvSpPr txBox="1"/>
          <p:nvPr/>
        </p:nvSpPr>
        <p:spPr>
          <a:xfrm>
            <a:off x="263158" y="2163754"/>
            <a:ext cx="5955813" cy="461665"/>
          </a:xfrm>
          <a:prstGeom prst="rect">
            <a:avLst/>
          </a:prstGeom>
        </p:spPr>
        <p:txBody>
          <a:bodyPr lIns="0" tIns="0" rIns="0" bIns="0" rtlCol="0" anchor="t">
            <a:spAutoFit/>
          </a:bodyPr>
          <a:lstStyle/>
          <a:p>
            <a:pPr algn="ctr">
              <a:lnSpc>
                <a:spcPts val="3639"/>
              </a:lnSpc>
              <a:spcBef>
                <a:spcPct val="0"/>
              </a:spcBef>
            </a:pPr>
            <a:r>
              <a:rPr lang="en-US" sz="2599" b="1" dirty="0">
                <a:solidFill>
                  <a:srgbClr val="EFEFEF"/>
                </a:solidFill>
                <a:latin typeface="TT Hoves"/>
                <a:ea typeface="TT Hoves"/>
                <a:cs typeface="TT Hoves"/>
                <a:sym typeface="TT Hoves"/>
              </a:rPr>
              <a:t>TAHİR DEMİR</a:t>
            </a:r>
            <a:r>
              <a:rPr lang="en-US" sz="2599" dirty="0">
                <a:solidFill>
                  <a:srgbClr val="EFEFEF"/>
                </a:solidFill>
                <a:latin typeface="TT Hoves"/>
                <a:ea typeface="TT Hoves"/>
                <a:cs typeface="TT Hoves"/>
                <a:sym typeface="TT Hoves"/>
              </a:rPr>
              <a:t> : Created the Report Slide</a:t>
            </a:r>
          </a:p>
        </p:txBody>
      </p:sp>
      <p:sp>
        <p:nvSpPr>
          <p:cNvPr id="11" name="TextBox 11"/>
          <p:cNvSpPr txBox="1"/>
          <p:nvPr/>
        </p:nvSpPr>
        <p:spPr>
          <a:xfrm>
            <a:off x="263158" y="3021640"/>
            <a:ext cx="5955813" cy="905511"/>
          </a:xfrm>
          <a:prstGeom prst="rect">
            <a:avLst/>
          </a:prstGeom>
        </p:spPr>
        <p:txBody>
          <a:bodyPr lIns="0" tIns="0" rIns="0" bIns="0" rtlCol="0" anchor="t">
            <a:spAutoFit/>
          </a:bodyPr>
          <a:lstStyle/>
          <a:p>
            <a:pPr algn="just">
              <a:lnSpc>
                <a:spcPts val="3639"/>
              </a:lnSpc>
              <a:spcBef>
                <a:spcPct val="0"/>
              </a:spcBef>
            </a:pPr>
            <a:r>
              <a:rPr lang="en-US" sz="2599" b="1" dirty="0">
                <a:solidFill>
                  <a:srgbClr val="EFEFEF"/>
                </a:solidFill>
                <a:latin typeface="TT Hoves"/>
                <a:ea typeface="TT Hoves"/>
                <a:cs typeface="TT Hoves"/>
                <a:sym typeface="TT Hoves"/>
              </a:rPr>
              <a:t>UMUT SEVİNÇ : </a:t>
            </a:r>
            <a:r>
              <a:rPr lang="en-US" sz="2599" dirty="0">
                <a:solidFill>
                  <a:srgbClr val="EFEFEF"/>
                </a:solidFill>
                <a:latin typeface="TT Hoves"/>
                <a:ea typeface="TT Hoves"/>
                <a:cs typeface="TT Hoves"/>
                <a:sym typeface="TT Hoves"/>
              </a:rPr>
              <a:t>Wrote the DDL and Prepared the DML statements.</a:t>
            </a:r>
          </a:p>
        </p:txBody>
      </p:sp>
      <p:sp>
        <p:nvSpPr>
          <p:cNvPr id="12" name="TextBox 12"/>
          <p:cNvSpPr txBox="1"/>
          <p:nvPr/>
        </p:nvSpPr>
        <p:spPr>
          <a:xfrm>
            <a:off x="263158" y="4336725"/>
            <a:ext cx="5955813" cy="428772"/>
          </a:xfrm>
          <a:prstGeom prst="rect">
            <a:avLst/>
          </a:prstGeom>
        </p:spPr>
        <p:txBody>
          <a:bodyPr lIns="0" tIns="0" rIns="0" bIns="0" rtlCol="0" anchor="t">
            <a:spAutoFit/>
          </a:bodyPr>
          <a:lstStyle/>
          <a:p>
            <a:pPr algn="l">
              <a:lnSpc>
                <a:spcPts val="3639"/>
              </a:lnSpc>
              <a:spcBef>
                <a:spcPct val="0"/>
              </a:spcBef>
            </a:pPr>
            <a:r>
              <a:rPr lang="en-US" sz="2599" b="1" dirty="0">
                <a:solidFill>
                  <a:srgbClr val="EFEFEF"/>
                </a:solidFill>
                <a:latin typeface="TT Hoves"/>
                <a:ea typeface="TT Hoves"/>
                <a:cs typeface="TT Hoves"/>
                <a:sym typeface="TT Hoves"/>
              </a:rPr>
              <a:t>FURKAN UZUN : </a:t>
            </a:r>
            <a:r>
              <a:rPr lang="en-US" sz="2599" dirty="0">
                <a:solidFill>
                  <a:srgbClr val="EFEFEF"/>
                </a:solidFill>
                <a:latin typeface="TT Hoves"/>
                <a:ea typeface="TT Hoves"/>
                <a:cs typeface="TT Hoves"/>
                <a:sym typeface="TT Hoves"/>
              </a:rPr>
              <a:t>Wrote the SQL queries.</a:t>
            </a:r>
          </a:p>
        </p:txBody>
      </p:sp>
      <p:sp>
        <p:nvSpPr>
          <p:cNvPr id="13" name="TextBox 13"/>
          <p:cNvSpPr txBox="1"/>
          <p:nvPr/>
        </p:nvSpPr>
        <p:spPr>
          <a:xfrm>
            <a:off x="263158" y="5194611"/>
            <a:ext cx="5955813" cy="905511"/>
          </a:xfrm>
          <a:prstGeom prst="rect">
            <a:avLst/>
          </a:prstGeom>
        </p:spPr>
        <p:txBody>
          <a:bodyPr lIns="0" tIns="0" rIns="0" bIns="0" rtlCol="0" anchor="t">
            <a:spAutoFit/>
          </a:bodyPr>
          <a:lstStyle/>
          <a:p>
            <a:pPr algn="l">
              <a:lnSpc>
                <a:spcPts val="3639"/>
              </a:lnSpc>
              <a:spcBef>
                <a:spcPct val="0"/>
              </a:spcBef>
            </a:pPr>
            <a:r>
              <a:rPr lang="en-US" sz="2599" b="1" dirty="0">
                <a:solidFill>
                  <a:srgbClr val="EFEFEF"/>
                </a:solidFill>
                <a:latin typeface="TT Hoves"/>
                <a:ea typeface="TT Hoves"/>
                <a:cs typeface="TT Hoves"/>
                <a:sym typeface="TT Hoves"/>
              </a:rPr>
              <a:t>MERT YORULMAZ : </a:t>
            </a:r>
            <a:r>
              <a:rPr lang="en-US" sz="2599" dirty="0">
                <a:solidFill>
                  <a:srgbClr val="EFEFEF"/>
                </a:solidFill>
                <a:latin typeface="TT Hoves"/>
                <a:ea typeface="TT Hoves"/>
                <a:cs typeface="TT Hoves"/>
                <a:sym typeface="TT Hoves"/>
              </a:rPr>
              <a:t>Designed the ER Diagram.</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805628" y="-3991568"/>
            <a:ext cx="9598990" cy="9598990"/>
          </a:xfrm>
          <a:custGeom>
            <a:avLst/>
            <a:gdLst/>
            <a:ahLst/>
            <a:cxnLst/>
            <a:rect l="l" t="t" r="r" b="b"/>
            <a:pathLst>
              <a:path w="9598990" h="9598990">
                <a:moveTo>
                  <a:pt x="0" y="0"/>
                </a:moveTo>
                <a:lnTo>
                  <a:pt x="9598990" y="0"/>
                </a:lnTo>
                <a:lnTo>
                  <a:pt x="9598990" y="9598990"/>
                </a:lnTo>
                <a:lnTo>
                  <a:pt x="0" y="9598990"/>
                </a:lnTo>
                <a:lnTo>
                  <a:pt x="0" y="0"/>
                </a:lnTo>
                <a:close/>
              </a:path>
            </a:pathLst>
          </a:custGeom>
          <a:blipFill>
            <a:blip r:embed="rId2">
              <a:alphaModFix amt="52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993867" y="3151894"/>
            <a:ext cx="5810594" cy="739140"/>
          </a:xfrm>
          <a:prstGeom prst="rect">
            <a:avLst/>
          </a:prstGeom>
        </p:spPr>
        <p:txBody>
          <a:bodyPr lIns="0" tIns="0" rIns="0" bIns="0" rtlCol="0" anchor="t">
            <a:spAutoFit/>
          </a:bodyPr>
          <a:lstStyle/>
          <a:p>
            <a:pPr marL="0" lvl="0" indent="0" algn="just">
              <a:lnSpc>
                <a:spcPts val="2969"/>
              </a:lnSpc>
              <a:spcBef>
                <a:spcPct val="0"/>
              </a:spcBef>
            </a:pPr>
            <a:r>
              <a:rPr lang="en-US" sz="2199" spc="131">
                <a:solidFill>
                  <a:srgbClr val="343434"/>
                </a:solidFill>
                <a:latin typeface="TT Hoves"/>
                <a:ea typeface="TT Hoves"/>
                <a:cs typeface="TT Hoves"/>
                <a:sym typeface="TT Hoves"/>
              </a:rPr>
              <a:t>This ER Diagram represents a database schema for University Database System.</a:t>
            </a:r>
          </a:p>
        </p:txBody>
      </p:sp>
      <p:grpSp>
        <p:nvGrpSpPr>
          <p:cNvPr id="4" name="Group 4"/>
          <p:cNvGrpSpPr/>
          <p:nvPr/>
        </p:nvGrpSpPr>
        <p:grpSpPr>
          <a:xfrm>
            <a:off x="993867" y="4230886"/>
            <a:ext cx="7899175" cy="1565402"/>
            <a:chOff x="0" y="0"/>
            <a:chExt cx="2644314" cy="524031"/>
          </a:xfrm>
        </p:grpSpPr>
        <p:sp>
          <p:nvSpPr>
            <p:cNvPr id="5" name="Freeform 5"/>
            <p:cNvSpPr/>
            <p:nvPr/>
          </p:nvSpPr>
          <p:spPr>
            <a:xfrm>
              <a:off x="0" y="0"/>
              <a:ext cx="2644314" cy="524031"/>
            </a:xfrm>
            <a:custGeom>
              <a:avLst/>
              <a:gdLst/>
              <a:ahLst/>
              <a:cxnLst/>
              <a:rect l="l" t="t" r="r" b="b"/>
              <a:pathLst>
                <a:path w="2644314" h="524031">
                  <a:moveTo>
                    <a:pt x="0" y="0"/>
                  </a:moveTo>
                  <a:lnTo>
                    <a:pt x="2644314" y="0"/>
                  </a:lnTo>
                  <a:lnTo>
                    <a:pt x="2644314" y="524031"/>
                  </a:lnTo>
                  <a:lnTo>
                    <a:pt x="0" y="524031"/>
                  </a:lnTo>
                  <a:close/>
                </a:path>
              </a:pathLst>
            </a:custGeom>
            <a:solidFill>
              <a:srgbClr val="0003FF"/>
            </a:solidFill>
          </p:spPr>
        </p:sp>
        <p:sp>
          <p:nvSpPr>
            <p:cNvPr id="6" name="TextBox 6"/>
            <p:cNvSpPr txBox="1"/>
            <p:nvPr/>
          </p:nvSpPr>
          <p:spPr>
            <a:xfrm>
              <a:off x="0" y="104775"/>
              <a:ext cx="2644314" cy="419256"/>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12649200" y="6882773"/>
            <a:ext cx="7498697" cy="4832876"/>
          </a:xfrm>
          <a:prstGeom prst="rect">
            <a:avLst/>
          </a:prstGeom>
        </p:spPr>
        <p:txBody>
          <a:bodyPr lIns="0" tIns="0" rIns="0" bIns="0" rtlCol="0" anchor="t">
            <a:spAutoFit/>
          </a:bodyPr>
          <a:lstStyle/>
          <a:p>
            <a:pPr algn="ctr">
              <a:lnSpc>
                <a:spcPts val="35614"/>
              </a:lnSpc>
            </a:pPr>
            <a:r>
              <a:rPr lang="en-US" sz="37888" b="1" spc="-1856">
                <a:solidFill>
                  <a:srgbClr val="343434"/>
                </a:solidFill>
                <a:latin typeface="TT Hoves Bold"/>
                <a:ea typeface="TT Hoves Bold"/>
                <a:cs typeface="TT Hoves Bold"/>
                <a:sym typeface="TT Hoves Bold"/>
              </a:rPr>
              <a:t>02</a:t>
            </a:r>
          </a:p>
        </p:txBody>
      </p:sp>
      <p:sp>
        <p:nvSpPr>
          <p:cNvPr id="8" name="TextBox 8"/>
          <p:cNvSpPr txBox="1"/>
          <p:nvPr/>
        </p:nvSpPr>
        <p:spPr>
          <a:xfrm>
            <a:off x="993867" y="392565"/>
            <a:ext cx="7639050" cy="2613580"/>
          </a:xfrm>
          <a:prstGeom prst="rect">
            <a:avLst/>
          </a:prstGeom>
        </p:spPr>
        <p:txBody>
          <a:bodyPr lIns="0" tIns="0" rIns="0" bIns="0" rtlCol="0" anchor="t">
            <a:spAutoFit/>
          </a:bodyPr>
          <a:lstStyle/>
          <a:p>
            <a:pPr algn="l">
              <a:lnSpc>
                <a:spcPts val="10180"/>
              </a:lnSpc>
            </a:pPr>
            <a:r>
              <a:rPr lang="en-US" sz="9695" b="1" spc="-475">
                <a:solidFill>
                  <a:srgbClr val="343434"/>
                </a:solidFill>
                <a:latin typeface="TT Hoves Bold"/>
                <a:ea typeface="TT Hoves Bold"/>
                <a:cs typeface="TT Hoves Bold"/>
                <a:sym typeface="TT Hoves Bold"/>
              </a:rPr>
              <a:t>ER DIAGRAM</a:t>
            </a:r>
          </a:p>
          <a:p>
            <a:pPr algn="l">
              <a:lnSpc>
                <a:spcPts val="10180"/>
              </a:lnSpc>
            </a:pPr>
            <a:r>
              <a:rPr lang="en-US" sz="9695" b="1" spc="-475">
                <a:solidFill>
                  <a:srgbClr val="343434"/>
                </a:solidFill>
                <a:latin typeface="TT Hoves Bold"/>
                <a:ea typeface="TT Hoves Bold"/>
                <a:cs typeface="TT Hoves Bold"/>
                <a:sym typeface="TT Hoves Bold"/>
              </a:rPr>
              <a:t>STRUCTURE</a:t>
            </a:r>
          </a:p>
        </p:txBody>
      </p:sp>
      <p:grpSp>
        <p:nvGrpSpPr>
          <p:cNvPr id="9" name="Group 9"/>
          <p:cNvGrpSpPr/>
          <p:nvPr/>
        </p:nvGrpSpPr>
        <p:grpSpPr>
          <a:xfrm>
            <a:off x="993867" y="6034413"/>
            <a:ext cx="7899175" cy="1565402"/>
            <a:chOff x="0" y="0"/>
            <a:chExt cx="2644314" cy="524031"/>
          </a:xfrm>
        </p:grpSpPr>
        <p:sp>
          <p:nvSpPr>
            <p:cNvPr id="10" name="Freeform 10"/>
            <p:cNvSpPr/>
            <p:nvPr/>
          </p:nvSpPr>
          <p:spPr>
            <a:xfrm>
              <a:off x="0" y="0"/>
              <a:ext cx="2644314" cy="524031"/>
            </a:xfrm>
            <a:custGeom>
              <a:avLst/>
              <a:gdLst/>
              <a:ahLst/>
              <a:cxnLst/>
              <a:rect l="l" t="t" r="r" b="b"/>
              <a:pathLst>
                <a:path w="2644314" h="524031">
                  <a:moveTo>
                    <a:pt x="0" y="0"/>
                  </a:moveTo>
                  <a:lnTo>
                    <a:pt x="2644314" y="0"/>
                  </a:lnTo>
                  <a:lnTo>
                    <a:pt x="2644314" y="524031"/>
                  </a:lnTo>
                  <a:lnTo>
                    <a:pt x="0" y="524031"/>
                  </a:lnTo>
                  <a:close/>
                </a:path>
              </a:pathLst>
            </a:custGeom>
            <a:solidFill>
              <a:srgbClr val="0003FF"/>
            </a:solidFill>
          </p:spPr>
        </p:sp>
        <p:sp>
          <p:nvSpPr>
            <p:cNvPr id="11" name="TextBox 11"/>
            <p:cNvSpPr txBox="1"/>
            <p:nvPr/>
          </p:nvSpPr>
          <p:spPr>
            <a:xfrm>
              <a:off x="0" y="104775"/>
              <a:ext cx="2644314" cy="419256"/>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993867" y="7839574"/>
            <a:ext cx="7899175" cy="1565402"/>
            <a:chOff x="0" y="0"/>
            <a:chExt cx="2644314" cy="524031"/>
          </a:xfrm>
        </p:grpSpPr>
        <p:sp>
          <p:nvSpPr>
            <p:cNvPr id="13" name="Freeform 13"/>
            <p:cNvSpPr/>
            <p:nvPr/>
          </p:nvSpPr>
          <p:spPr>
            <a:xfrm>
              <a:off x="0" y="0"/>
              <a:ext cx="2644314" cy="524031"/>
            </a:xfrm>
            <a:custGeom>
              <a:avLst/>
              <a:gdLst/>
              <a:ahLst/>
              <a:cxnLst/>
              <a:rect l="l" t="t" r="r" b="b"/>
              <a:pathLst>
                <a:path w="2644314" h="524031">
                  <a:moveTo>
                    <a:pt x="0" y="0"/>
                  </a:moveTo>
                  <a:lnTo>
                    <a:pt x="2644314" y="0"/>
                  </a:lnTo>
                  <a:lnTo>
                    <a:pt x="2644314" y="524031"/>
                  </a:lnTo>
                  <a:lnTo>
                    <a:pt x="0" y="524031"/>
                  </a:lnTo>
                  <a:close/>
                </a:path>
              </a:pathLst>
            </a:custGeom>
            <a:solidFill>
              <a:srgbClr val="0003FF"/>
            </a:solidFill>
          </p:spPr>
        </p:sp>
        <p:sp>
          <p:nvSpPr>
            <p:cNvPr id="14" name="TextBox 14"/>
            <p:cNvSpPr txBox="1"/>
            <p:nvPr/>
          </p:nvSpPr>
          <p:spPr>
            <a:xfrm>
              <a:off x="0" y="104775"/>
              <a:ext cx="2644314" cy="419256"/>
            </a:xfrm>
            <a:prstGeom prst="rect">
              <a:avLst/>
            </a:prstGeom>
          </p:spPr>
          <p:txBody>
            <a:bodyPr lIns="50800" tIns="50800" rIns="50800" bIns="50800" rtlCol="0" anchor="ctr"/>
            <a:lstStyle/>
            <a:p>
              <a:pPr algn="ctr">
                <a:lnSpc>
                  <a:spcPts val="1925"/>
                </a:lnSpc>
              </a:pPr>
              <a:endParaRPr/>
            </a:p>
          </p:txBody>
        </p:sp>
      </p:grpSp>
      <p:grpSp>
        <p:nvGrpSpPr>
          <p:cNvPr id="15" name="Group 15"/>
          <p:cNvGrpSpPr/>
          <p:nvPr/>
        </p:nvGrpSpPr>
        <p:grpSpPr>
          <a:xfrm>
            <a:off x="9830092" y="249690"/>
            <a:ext cx="7899175" cy="1565402"/>
            <a:chOff x="0" y="0"/>
            <a:chExt cx="2644314" cy="524031"/>
          </a:xfrm>
        </p:grpSpPr>
        <p:sp>
          <p:nvSpPr>
            <p:cNvPr id="16" name="Freeform 16"/>
            <p:cNvSpPr/>
            <p:nvPr/>
          </p:nvSpPr>
          <p:spPr>
            <a:xfrm>
              <a:off x="0" y="0"/>
              <a:ext cx="2644314" cy="524031"/>
            </a:xfrm>
            <a:custGeom>
              <a:avLst/>
              <a:gdLst/>
              <a:ahLst/>
              <a:cxnLst/>
              <a:rect l="l" t="t" r="r" b="b"/>
              <a:pathLst>
                <a:path w="2644314" h="524031">
                  <a:moveTo>
                    <a:pt x="0" y="0"/>
                  </a:moveTo>
                  <a:lnTo>
                    <a:pt x="2644314" y="0"/>
                  </a:lnTo>
                  <a:lnTo>
                    <a:pt x="2644314" y="524031"/>
                  </a:lnTo>
                  <a:lnTo>
                    <a:pt x="0" y="524031"/>
                  </a:lnTo>
                  <a:close/>
                </a:path>
              </a:pathLst>
            </a:custGeom>
            <a:solidFill>
              <a:srgbClr val="0003FF"/>
            </a:solidFill>
          </p:spPr>
        </p:sp>
        <p:sp>
          <p:nvSpPr>
            <p:cNvPr id="17" name="TextBox 17"/>
            <p:cNvSpPr txBox="1"/>
            <p:nvPr/>
          </p:nvSpPr>
          <p:spPr>
            <a:xfrm>
              <a:off x="0" y="104775"/>
              <a:ext cx="2644314" cy="419256"/>
            </a:xfrm>
            <a:prstGeom prst="rect">
              <a:avLst/>
            </a:prstGeom>
          </p:spPr>
          <p:txBody>
            <a:bodyPr lIns="50800" tIns="50800" rIns="50800" bIns="50800" rtlCol="0" anchor="ctr"/>
            <a:lstStyle/>
            <a:p>
              <a:pPr algn="ctr">
                <a:lnSpc>
                  <a:spcPts val="1925"/>
                </a:lnSpc>
              </a:pPr>
              <a:endParaRPr/>
            </a:p>
          </p:txBody>
        </p:sp>
      </p:grpSp>
      <p:grpSp>
        <p:nvGrpSpPr>
          <p:cNvPr id="18" name="Group 18"/>
          <p:cNvGrpSpPr/>
          <p:nvPr/>
        </p:nvGrpSpPr>
        <p:grpSpPr>
          <a:xfrm>
            <a:off x="9830092" y="1938917"/>
            <a:ext cx="7899175" cy="1565402"/>
            <a:chOff x="0" y="0"/>
            <a:chExt cx="2644314" cy="524031"/>
          </a:xfrm>
        </p:grpSpPr>
        <p:sp>
          <p:nvSpPr>
            <p:cNvPr id="19" name="Freeform 19"/>
            <p:cNvSpPr/>
            <p:nvPr/>
          </p:nvSpPr>
          <p:spPr>
            <a:xfrm>
              <a:off x="0" y="0"/>
              <a:ext cx="2644314" cy="524031"/>
            </a:xfrm>
            <a:custGeom>
              <a:avLst/>
              <a:gdLst/>
              <a:ahLst/>
              <a:cxnLst/>
              <a:rect l="l" t="t" r="r" b="b"/>
              <a:pathLst>
                <a:path w="2644314" h="524031">
                  <a:moveTo>
                    <a:pt x="0" y="0"/>
                  </a:moveTo>
                  <a:lnTo>
                    <a:pt x="2644314" y="0"/>
                  </a:lnTo>
                  <a:lnTo>
                    <a:pt x="2644314" y="524031"/>
                  </a:lnTo>
                  <a:lnTo>
                    <a:pt x="0" y="524031"/>
                  </a:lnTo>
                  <a:close/>
                </a:path>
              </a:pathLst>
            </a:custGeom>
            <a:solidFill>
              <a:srgbClr val="0003FF"/>
            </a:solidFill>
          </p:spPr>
        </p:sp>
        <p:sp>
          <p:nvSpPr>
            <p:cNvPr id="20" name="TextBox 20"/>
            <p:cNvSpPr txBox="1"/>
            <p:nvPr/>
          </p:nvSpPr>
          <p:spPr>
            <a:xfrm>
              <a:off x="0" y="104775"/>
              <a:ext cx="2644314" cy="419256"/>
            </a:xfrm>
            <a:prstGeom prst="rect">
              <a:avLst/>
            </a:prstGeom>
          </p:spPr>
          <p:txBody>
            <a:bodyPr lIns="50800" tIns="50800" rIns="50800" bIns="50800" rtlCol="0" anchor="ctr"/>
            <a:lstStyle/>
            <a:p>
              <a:pPr algn="ctr">
                <a:lnSpc>
                  <a:spcPts val="1925"/>
                </a:lnSpc>
              </a:pPr>
              <a:endParaRPr/>
            </a:p>
          </p:txBody>
        </p:sp>
      </p:grpSp>
      <p:grpSp>
        <p:nvGrpSpPr>
          <p:cNvPr id="21" name="Group 21"/>
          <p:cNvGrpSpPr/>
          <p:nvPr/>
        </p:nvGrpSpPr>
        <p:grpSpPr>
          <a:xfrm>
            <a:off x="9830092" y="3628144"/>
            <a:ext cx="7899175" cy="1565402"/>
            <a:chOff x="0" y="0"/>
            <a:chExt cx="2644314" cy="524031"/>
          </a:xfrm>
        </p:grpSpPr>
        <p:sp>
          <p:nvSpPr>
            <p:cNvPr id="22" name="Freeform 22"/>
            <p:cNvSpPr/>
            <p:nvPr/>
          </p:nvSpPr>
          <p:spPr>
            <a:xfrm>
              <a:off x="0" y="0"/>
              <a:ext cx="2644314" cy="524031"/>
            </a:xfrm>
            <a:custGeom>
              <a:avLst/>
              <a:gdLst/>
              <a:ahLst/>
              <a:cxnLst/>
              <a:rect l="l" t="t" r="r" b="b"/>
              <a:pathLst>
                <a:path w="2644314" h="524031">
                  <a:moveTo>
                    <a:pt x="0" y="0"/>
                  </a:moveTo>
                  <a:lnTo>
                    <a:pt x="2644314" y="0"/>
                  </a:lnTo>
                  <a:lnTo>
                    <a:pt x="2644314" y="524031"/>
                  </a:lnTo>
                  <a:lnTo>
                    <a:pt x="0" y="524031"/>
                  </a:lnTo>
                  <a:close/>
                </a:path>
              </a:pathLst>
            </a:custGeom>
            <a:solidFill>
              <a:srgbClr val="0003FF"/>
            </a:solidFill>
          </p:spPr>
        </p:sp>
        <p:sp>
          <p:nvSpPr>
            <p:cNvPr id="23" name="TextBox 23"/>
            <p:cNvSpPr txBox="1"/>
            <p:nvPr/>
          </p:nvSpPr>
          <p:spPr>
            <a:xfrm>
              <a:off x="0" y="104775"/>
              <a:ext cx="2644314" cy="419256"/>
            </a:xfrm>
            <a:prstGeom prst="rect">
              <a:avLst/>
            </a:prstGeom>
          </p:spPr>
          <p:txBody>
            <a:bodyPr lIns="50800" tIns="50800" rIns="50800" bIns="50800" rtlCol="0" anchor="ctr"/>
            <a:lstStyle/>
            <a:p>
              <a:pPr algn="ctr">
                <a:lnSpc>
                  <a:spcPts val="1925"/>
                </a:lnSpc>
              </a:pPr>
              <a:endParaRPr/>
            </a:p>
          </p:txBody>
        </p:sp>
      </p:grpSp>
      <p:grpSp>
        <p:nvGrpSpPr>
          <p:cNvPr id="24" name="Group 24"/>
          <p:cNvGrpSpPr/>
          <p:nvPr/>
        </p:nvGrpSpPr>
        <p:grpSpPr>
          <a:xfrm>
            <a:off x="9830092" y="5317371"/>
            <a:ext cx="7899175" cy="1565402"/>
            <a:chOff x="0" y="0"/>
            <a:chExt cx="2644314" cy="524031"/>
          </a:xfrm>
        </p:grpSpPr>
        <p:sp>
          <p:nvSpPr>
            <p:cNvPr id="25" name="Freeform 25"/>
            <p:cNvSpPr/>
            <p:nvPr/>
          </p:nvSpPr>
          <p:spPr>
            <a:xfrm>
              <a:off x="0" y="0"/>
              <a:ext cx="2644314" cy="524031"/>
            </a:xfrm>
            <a:custGeom>
              <a:avLst/>
              <a:gdLst/>
              <a:ahLst/>
              <a:cxnLst/>
              <a:rect l="l" t="t" r="r" b="b"/>
              <a:pathLst>
                <a:path w="2644314" h="524031">
                  <a:moveTo>
                    <a:pt x="0" y="0"/>
                  </a:moveTo>
                  <a:lnTo>
                    <a:pt x="2644314" y="0"/>
                  </a:lnTo>
                  <a:lnTo>
                    <a:pt x="2644314" y="524031"/>
                  </a:lnTo>
                  <a:lnTo>
                    <a:pt x="0" y="524031"/>
                  </a:lnTo>
                  <a:close/>
                </a:path>
              </a:pathLst>
            </a:custGeom>
            <a:solidFill>
              <a:srgbClr val="0003FF"/>
            </a:solidFill>
          </p:spPr>
        </p:sp>
        <p:sp>
          <p:nvSpPr>
            <p:cNvPr id="26" name="TextBox 26"/>
            <p:cNvSpPr txBox="1"/>
            <p:nvPr/>
          </p:nvSpPr>
          <p:spPr>
            <a:xfrm>
              <a:off x="0" y="104775"/>
              <a:ext cx="2644314" cy="419256"/>
            </a:xfrm>
            <a:prstGeom prst="rect">
              <a:avLst/>
            </a:prstGeom>
          </p:spPr>
          <p:txBody>
            <a:bodyPr lIns="50800" tIns="50800" rIns="50800" bIns="50800" rtlCol="0" anchor="ctr"/>
            <a:lstStyle/>
            <a:p>
              <a:pPr algn="ctr">
                <a:lnSpc>
                  <a:spcPts val="1925"/>
                </a:lnSpc>
              </a:pPr>
              <a:endParaRPr/>
            </a:p>
          </p:txBody>
        </p:sp>
      </p:grpSp>
      <p:sp>
        <p:nvSpPr>
          <p:cNvPr id="27" name="TextBox 27"/>
          <p:cNvSpPr txBox="1"/>
          <p:nvPr/>
        </p:nvSpPr>
        <p:spPr>
          <a:xfrm>
            <a:off x="1159100" y="4303657"/>
            <a:ext cx="7733942" cy="1362711"/>
          </a:xfrm>
          <a:prstGeom prst="rect">
            <a:avLst/>
          </a:prstGeom>
        </p:spPr>
        <p:txBody>
          <a:bodyPr lIns="0" tIns="0" rIns="0" bIns="0" rtlCol="0" anchor="t">
            <a:spAutoFit/>
          </a:bodyPr>
          <a:lstStyle/>
          <a:p>
            <a:pPr algn="l">
              <a:lnSpc>
                <a:spcPts val="3639"/>
              </a:lnSpc>
              <a:spcBef>
                <a:spcPct val="0"/>
              </a:spcBef>
            </a:pPr>
            <a:r>
              <a:rPr lang="en-US" sz="2599" b="1" dirty="0">
                <a:solidFill>
                  <a:srgbClr val="FFFFFF"/>
                </a:solidFill>
                <a:latin typeface="TT Hoves Bold"/>
                <a:ea typeface="TT Hoves Bold"/>
                <a:cs typeface="TT Hoves Bold"/>
                <a:sym typeface="TT Hoves Bold"/>
              </a:rPr>
              <a:t>Student : </a:t>
            </a:r>
            <a:r>
              <a:rPr lang="en-US" sz="2599" dirty="0">
                <a:solidFill>
                  <a:srgbClr val="FFFFFF"/>
                </a:solidFill>
                <a:ea typeface="TT Hoves Bold"/>
                <a:cs typeface="TT Hoves Bold"/>
                <a:sym typeface="TT Hoves Bold"/>
              </a:rPr>
              <a:t>Stores students information, including Student ID, Course ID, Department ID, Name, Surname, CGPA.</a:t>
            </a:r>
          </a:p>
        </p:txBody>
      </p:sp>
      <p:sp>
        <p:nvSpPr>
          <p:cNvPr id="28" name="TextBox 28"/>
          <p:cNvSpPr txBox="1"/>
          <p:nvPr/>
        </p:nvSpPr>
        <p:spPr>
          <a:xfrm>
            <a:off x="1159100" y="6341174"/>
            <a:ext cx="7899175" cy="905511"/>
          </a:xfrm>
          <a:prstGeom prst="rect">
            <a:avLst/>
          </a:prstGeom>
        </p:spPr>
        <p:txBody>
          <a:bodyPr lIns="0" tIns="0" rIns="0" bIns="0" rtlCol="0" anchor="t">
            <a:spAutoFit/>
          </a:bodyPr>
          <a:lstStyle/>
          <a:p>
            <a:pPr algn="l">
              <a:lnSpc>
                <a:spcPts val="3639"/>
              </a:lnSpc>
              <a:spcBef>
                <a:spcPct val="0"/>
              </a:spcBef>
            </a:pPr>
            <a:r>
              <a:rPr lang="en-US" sz="2599" b="1" dirty="0">
                <a:solidFill>
                  <a:srgbClr val="FFFFFF"/>
                </a:solidFill>
                <a:latin typeface="TT Hoves Bold"/>
                <a:ea typeface="TT Hoves Bold"/>
                <a:cs typeface="TT Hoves Bold"/>
                <a:sym typeface="TT Hoves Bold"/>
              </a:rPr>
              <a:t>Instructor : </a:t>
            </a:r>
            <a:r>
              <a:rPr lang="en-US" sz="2599" dirty="0">
                <a:solidFill>
                  <a:srgbClr val="FFFFFF"/>
                </a:solidFill>
                <a:ea typeface="TT Hoves Bold"/>
                <a:cs typeface="TT Hoves Bold"/>
                <a:sym typeface="TT Hoves Bold"/>
              </a:rPr>
              <a:t>Stores instructors information, including Instructor ID, Name, Surname, Salary.</a:t>
            </a:r>
          </a:p>
        </p:txBody>
      </p:sp>
      <p:sp>
        <p:nvSpPr>
          <p:cNvPr id="29" name="TextBox 29"/>
          <p:cNvSpPr txBox="1"/>
          <p:nvPr/>
        </p:nvSpPr>
        <p:spPr>
          <a:xfrm>
            <a:off x="1159101" y="7886700"/>
            <a:ext cx="7603900" cy="1384995"/>
          </a:xfrm>
          <a:prstGeom prst="rect">
            <a:avLst/>
          </a:prstGeom>
        </p:spPr>
        <p:txBody>
          <a:bodyPr wrap="square" lIns="0" tIns="0" rIns="0" bIns="0" rtlCol="0" anchor="t">
            <a:spAutoFit/>
          </a:bodyPr>
          <a:lstStyle/>
          <a:p>
            <a:pPr algn="l">
              <a:lnSpc>
                <a:spcPts val="3639"/>
              </a:lnSpc>
              <a:spcBef>
                <a:spcPct val="0"/>
              </a:spcBef>
            </a:pPr>
            <a:r>
              <a:rPr lang="en-US" sz="2599" b="1" dirty="0">
                <a:solidFill>
                  <a:srgbClr val="FFFFFF"/>
                </a:solidFill>
                <a:latin typeface="TT Hoves Bold"/>
                <a:ea typeface="TT Hoves Bold"/>
                <a:cs typeface="TT Hoves Bold"/>
                <a:sym typeface="TT Hoves Bold"/>
              </a:rPr>
              <a:t>Schedules : </a:t>
            </a:r>
            <a:r>
              <a:rPr lang="en-US" sz="2599" dirty="0">
                <a:solidFill>
                  <a:srgbClr val="FFFFFF"/>
                </a:solidFill>
                <a:ea typeface="TT Hoves Bold"/>
                <a:cs typeface="TT Hoves Bold"/>
                <a:sym typeface="TT Hoves Bold"/>
              </a:rPr>
              <a:t>Schedules table shows which student takes which course, who teaches it, and the start and end dates of the semester.</a:t>
            </a:r>
          </a:p>
        </p:txBody>
      </p:sp>
      <p:sp>
        <p:nvSpPr>
          <p:cNvPr id="30" name="TextBox 30"/>
          <p:cNvSpPr txBox="1"/>
          <p:nvPr/>
        </p:nvSpPr>
        <p:spPr>
          <a:xfrm>
            <a:off x="9991950" y="547370"/>
            <a:ext cx="7737317" cy="923330"/>
          </a:xfrm>
          <a:prstGeom prst="rect">
            <a:avLst/>
          </a:prstGeom>
        </p:spPr>
        <p:txBody>
          <a:bodyPr wrap="square" lIns="0" tIns="0" rIns="0" bIns="0" rtlCol="0" anchor="t">
            <a:spAutoFit/>
          </a:bodyPr>
          <a:lstStyle/>
          <a:p>
            <a:pPr algn="l">
              <a:lnSpc>
                <a:spcPts val="3639"/>
              </a:lnSpc>
              <a:spcBef>
                <a:spcPct val="0"/>
              </a:spcBef>
            </a:pPr>
            <a:r>
              <a:rPr lang="en-US" sz="2599" b="1" dirty="0">
                <a:solidFill>
                  <a:srgbClr val="FFFFFF"/>
                </a:solidFill>
                <a:latin typeface="TT Hoves Bold"/>
                <a:ea typeface="TT Hoves Bold"/>
                <a:cs typeface="TT Hoves Bold"/>
                <a:sym typeface="TT Hoves Bold"/>
              </a:rPr>
              <a:t>Course : </a:t>
            </a:r>
            <a:r>
              <a:rPr lang="en-US" sz="2599" dirty="0">
                <a:solidFill>
                  <a:srgbClr val="FFFFFF"/>
                </a:solidFill>
                <a:ea typeface="TT Hoves Bold"/>
                <a:cs typeface="TT Hoves Bold"/>
                <a:sym typeface="TT Hoves Bold"/>
              </a:rPr>
              <a:t>The Course table stores information about courses, such as course name and credit.</a:t>
            </a:r>
          </a:p>
        </p:txBody>
      </p:sp>
      <p:sp>
        <p:nvSpPr>
          <p:cNvPr id="31" name="TextBox 31"/>
          <p:cNvSpPr txBox="1"/>
          <p:nvPr/>
        </p:nvSpPr>
        <p:spPr>
          <a:xfrm>
            <a:off x="9991949" y="2269684"/>
            <a:ext cx="7737317" cy="923330"/>
          </a:xfrm>
          <a:prstGeom prst="rect">
            <a:avLst/>
          </a:prstGeom>
        </p:spPr>
        <p:txBody>
          <a:bodyPr wrap="square" lIns="0" tIns="0" rIns="0" bIns="0" rtlCol="0" anchor="t">
            <a:spAutoFit/>
          </a:bodyPr>
          <a:lstStyle/>
          <a:p>
            <a:pPr algn="l">
              <a:lnSpc>
                <a:spcPts val="3639"/>
              </a:lnSpc>
              <a:spcBef>
                <a:spcPct val="0"/>
              </a:spcBef>
            </a:pPr>
            <a:r>
              <a:rPr lang="en-US" sz="2599" b="1" dirty="0">
                <a:solidFill>
                  <a:srgbClr val="FFFFFF"/>
                </a:solidFill>
                <a:latin typeface="TT Hoves Bold"/>
                <a:ea typeface="TT Hoves Bold"/>
                <a:cs typeface="TT Hoves Bold"/>
                <a:sym typeface="TT Hoves Bold"/>
              </a:rPr>
              <a:t>Department : </a:t>
            </a:r>
            <a:r>
              <a:rPr lang="en-US" sz="2599" dirty="0">
                <a:solidFill>
                  <a:srgbClr val="FFFFFF"/>
                </a:solidFill>
                <a:ea typeface="TT Hoves Bold"/>
                <a:cs typeface="TT Hoves Bold"/>
                <a:sym typeface="TT Hoves Bold"/>
              </a:rPr>
              <a:t>The Department table keeps information about university departments and their budget.</a:t>
            </a:r>
          </a:p>
        </p:txBody>
      </p:sp>
      <p:sp>
        <p:nvSpPr>
          <p:cNvPr id="32" name="TextBox 32"/>
          <p:cNvSpPr txBox="1"/>
          <p:nvPr/>
        </p:nvSpPr>
        <p:spPr>
          <a:xfrm>
            <a:off x="9991950" y="3940187"/>
            <a:ext cx="7737316" cy="923330"/>
          </a:xfrm>
          <a:prstGeom prst="rect">
            <a:avLst/>
          </a:prstGeom>
        </p:spPr>
        <p:txBody>
          <a:bodyPr wrap="square" lIns="0" tIns="0" rIns="0" bIns="0" rtlCol="0" anchor="t">
            <a:spAutoFit/>
          </a:bodyPr>
          <a:lstStyle/>
          <a:p>
            <a:pPr algn="l">
              <a:lnSpc>
                <a:spcPts val="3639"/>
              </a:lnSpc>
              <a:spcBef>
                <a:spcPct val="0"/>
              </a:spcBef>
            </a:pPr>
            <a:r>
              <a:rPr lang="en-US" sz="2599" b="1" dirty="0">
                <a:solidFill>
                  <a:srgbClr val="FFFFFF"/>
                </a:solidFill>
                <a:latin typeface="TT Hoves Bold"/>
                <a:ea typeface="TT Hoves Bold"/>
                <a:cs typeface="TT Hoves Bold"/>
                <a:sym typeface="TT Hoves Bold"/>
              </a:rPr>
              <a:t>Section : </a:t>
            </a:r>
            <a:r>
              <a:rPr lang="en-US" sz="2599" dirty="0">
                <a:solidFill>
                  <a:srgbClr val="FFFFFF"/>
                </a:solidFill>
                <a:ea typeface="TT Hoves Bold"/>
                <a:cs typeface="TT Hoves Bold"/>
                <a:sym typeface="TT Hoves Bold"/>
              </a:rPr>
              <a:t>The Section table connects instructors with classrooms and shows on which day the class is held.</a:t>
            </a:r>
          </a:p>
        </p:txBody>
      </p:sp>
      <p:sp>
        <p:nvSpPr>
          <p:cNvPr id="33" name="TextBox 33"/>
          <p:cNvSpPr txBox="1"/>
          <p:nvPr/>
        </p:nvSpPr>
        <p:spPr>
          <a:xfrm>
            <a:off x="9991950" y="5576495"/>
            <a:ext cx="7737316" cy="923330"/>
          </a:xfrm>
          <a:prstGeom prst="rect">
            <a:avLst/>
          </a:prstGeom>
        </p:spPr>
        <p:txBody>
          <a:bodyPr wrap="square" lIns="0" tIns="0" rIns="0" bIns="0" rtlCol="0" anchor="t">
            <a:spAutoFit/>
          </a:bodyPr>
          <a:lstStyle/>
          <a:p>
            <a:pPr algn="l">
              <a:lnSpc>
                <a:spcPts val="3639"/>
              </a:lnSpc>
              <a:spcBef>
                <a:spcPct val="0"/>
              </a:spcBef>
            </a:pPr>
            <a:r>
              <a:rPr lang="en-US" sz="2599" b="1" dirty="0">
                <a:solidFill>
                  <a:srgbClr val="FFFFFF"/>
                </a:solidFill>
                <a:latin typeface="TT Hoves Bold"/>
                <a:ea typeface="TT Hoves Bold"/>
                <a:cs typeface="TT Hoves Bold"/>
                <a:sym typeface="TT Hoves Bold"/>
              </a:rPr>
              <a:t>Classroom : </a:t>
            </a:r>
            <a:r>
              <a:rPr lang="en-US" sz="2599" dirty="0">
                <a:solidFill>
                  <a:srgbClr val="FFFFFF"/>
                </a:solidFill>
                <a:ea typeface="TT Hoves Bold"/>
                <a:cs typeface="TT Hoves Bold"/>
                <a:sym typeface="TT Hoves Bold"/>
              </a:rPr>
              <a:t>The Classroom table shows classroom codes and how many students they can hold.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9560011" y="-2564899"/>
            <a:ext cx="16075318" cy="16075318"/>
          </a:xfrm>
          <a:custGeom>
            <a:avLst/>
            <a:gdLst/>
            <a:ahLst/>
            <a:cxnLst/>
            <a:rect l="l" t="t" r="r" b="b"/>
            <a:pathLst>
              <a:path w="16075318" h="16075318">
                <a:moveTo>
                  <a:pt x="0" y="0"/>
                </a:moveTo>
                <a:lnTo>
                  <a:pt x="16075318" y="0"/>
                </a:lnTo>
                <a:lnTo>
                  <a:pt x="16075318" y="16075318"/>
                </a:lnTo>
                <a:lnTo>
                  <a:pt x="0" y="16075318"/>
                </a:lnTo>
                <a:lnTo>
                  <a:pt x="0" y="0"/>
                </a:lnTo>
                <a:close/>
              </a:path>
            </a:pathLst>
          </a:custGeom>
          <a:blipFill>
            <a:blip r:embed="rId2">
              <a:alphaModFix amt="52000"/>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696258" y="-976142"/>
            <a:ext cx="1724958" cy="11878896"/>
            <a:chOff x="0" y="0"/>
            <a:chExt cx="454310" cy="3128598"/>
          </a:xfrm>
        </p:grpSpPr>
        <p:sp>
          <p:nvSpPr>
            <p:cNvPr id="4" name="Freeform 4"/>
            <p:cNvSpPr/>
            <p:nvPr/>
          </p:nvSpPr>
          <p:spPr>
            <a:xfrm>
              <a:off x="0" y="0"/>
              <a:ext cx="454310" cy="3128598"/>
            </a:xfrm>
            <a:custGeom>
              <a:avLst/>
              <a:gdLst/>
              <a:ahLst/>
              <a:cxnLst/>
              <a:rect l="l" t="t" r="r" b="b"/>
              <a:pathLst>
                <a:path w="454310" h="3128598">
                  <a:moveTo>
                    <a:pt x="0" y="0"/>
                  </a:moveTo>
                  <a:lnTo>
                    <a:pt x="454310" y="0"/>
                  </a:lnTo>
                  <a:lnTo>
                    <a:pt x="454310" y="3128598"/>
                  </a:lnTo>
                  <a:lnTo>
                    <a:pt x="0" y="3128598"/>
                  </a:lnTo>
                  <a:close/>
                </a:path>
              </a:pathLst>
            </a:custGeom>
            <a:solidFill>
              <a:srgbClr val="0003FF"/>
            </a:solidFill>
          </p:spPr>
        </p:sp>
        <p:sp>
          <p:nvSpPr>
            <p:cNvPr id="5" name="TextBox 5"/>
            <p:cNvSpPr txBox="1"/>
            <p:nvPr/>
          </p:nvSpPr>
          <p:spPr>
            <a:xfrm>
              <a:off x="0" y="-57150"/>
              <a:ext cx="454310" cy="3185748"/>
            </a:xfrm>
            <a:prstGeom prst="rect">
              <a:avLst/>
            </a:prstGeom>
          </p:spPr>
          <p:txBody>
            <a:bodyPr lIns="50800" tIns="50800" rIns="50800" bIns="50800" rtlCol="0" anchor="ctr"/>
            <a:lstStyle/>
            <a:p>
              <a:pPr algn="ctr">
                <a:lnSpc>
                  <a:spcPts val="3639"/>
                </a:lnSpc>
              </a:pPr>
              <a:endParaRPr/>
            </a:p>
          </p:txBody>
        </p:sp>
      </p:grpSp>
      <p:sp>
        <p:nvSpPr>
          <p:cNvPr id="6" name="TextBox 6"/>
          <p:cNvSpPr txBox="1"/>
          <p:nvPr/>
        </p:nvSpPr>
        <p:spPr>
          <a:xfrm rot="-5400000">
            <a:off x="-4647934" y="4845050"/>
            <a:ext cx="10287000" cy="596901"/>
          </a:xfrm>
          <a:prstGeom prst="rect">
            <a:avLst/>
          </a:prstGeom>
        </p:spPr>
        <p:txBody>
          <a:bodyPr lIns="0" tIns="0" rIns="0" bIns="0" rtlCol="0" anchor="t">
            <a:spAutoFit/>
          </a:bodyPr>
          <a:lstStyle/>
          <a:p>
            <a:pPr algn="ctr">
              <a:lnSpc>
                <a:spcPts val="4899"/>
              </a:lnSpc>
              <a:spcBef>
                <a:spcPct val="0"/>
              </a:spcBef>
            </a:pPr>
            <a:r>
              <a:rPr lang="en-US" sz="3499" b="1" dirty="0">
                <a:solidFill>
                  <a:srgbClr val="EFEFEF"/>
                </a:solidFill>
                <a:latin typeface="TT Hoves Bold"/>
                <a:ea typeface="TT Hoves Bold"/>
                <a:cs typeface="TT Hoves Bold"/>
                <a:sym typeface="TT Hoves Bold"/>
              </a:rPr>
              <a:t>ER DIAGRAM</a:t>
            </a:r>
          </a:p>
        </p:txBody>
      </p:sp>
      <p:pic>
        <p:nvPicPr>
          <p:cNvPr id="8" name="Resim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 y="-50654"/>
            <a:ext cx="17716500" cy="10337654"/>
          </a:xfrm>
          <a:prstGeom prst="rect">
            <a:avLst/>
          </a:prstGeom>
        </p:spPr>
      </p:pic>
      <p:sp>
        <p:nvSpPr>
          <p:cNvPr id="7" name="TextBox 7"/>
          <p:cNvSpPr txBox="1"/>
          <p:nvPr/>
        </p:nvSpPr>
        <p:spPr>
          <a:xfrm>
            <a:off x="914400" y="7670083"/>
            <a:ext cx="3009900" cy="3449662"/>
          </a:xfrm>
          <a:prstGeom prst="rect">
            <a:avLst/>
          </a:prstGeom>
        </p:spPr>
        <p:txBody>
          <a:bodyPr wrap="square" lIns="0" tIns="0" rIns="0" bIns="0" rtlCol="0" anchor="t">
            <a:spAutoFit/>
          </a:bodyPr>
          <a:lstStyle/>
          <a:p>
            <a:pPr algn="ctr">
              <a:lnSpc>
                <a:spcPts val="26928"/>
              </a:lnSpc>
            </a:pPr>
            <a:r>
              <a:rPr lang="en-US" sz="20650" b="1" spc="-1403" dirty="0">
                <a:solidFill>
                  <a:srgbClr val="343434"/>
                </a:solidFill>
                <a:latin typeface="TT Hoves Bold"/>
                <a:ea typeface="TT Hoves Bold"/>
                <a:cs typeface="TT Hoves Bold"/>
                <a:sym typeface="TT Hoves Bold"/>
              </a:rPr>
              <a:t>03</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2" name="TextBox 22"/>
          <p:cNvSpPr txBox="1"/>
          <p:nvPr/>
        </p:nvSpPr>
        <p:spPr>
          <a:xfrm>
            <a:off x="492135" y="627973"/>
            <a:ext cx="14006364" cy="2391552"/>
          </a:xfrm>
          <a:prstGeom prst="rect">
            <a:avLst/>
          </a:prstGeom>
        </p:spPr>
        <p:txBody>
          <a:bodyPr wrap="square" lIns="0" tIns="0" rIns="0" bIns="0" rtlCol="0" anchor="t">
            <a:spAutoFit/>
          </a:bodyPr>
          <a:lstStyle/>
          <a:p>
            <a:pPr>
              <a:lnSpc>
                <a:spcPts val="9141"/>
              </a:lnSpc>
            </a:pPr>
            <a:r>
              <a:rPr lang="tr-TR" sz="11000" b="1" spc="-622" dirty="0" smtClean="0">
                <a:solidFill>
                  <a:srgbClr val="343434"/>
                </a:solidFill>
                <a:latin typeface="TT Hoves Bold"/>
                <a:ea typeface="TT Hoves Bold"/>
                <a:cs typeface="TT Hoves Bold"/>
                <a:sym typeface="TT Hoves Bold"/>
              </a:rPr>
              <a:t>DATA DEFINITION LANGUAGE (DDL)</a:t>
            </a:r>
            <a:endParaRPr lang="en-US" sz="11000" b="1" spc="-622" dirty="0">
              <a:solidFill>
                <a:srgbClr val="343434"/>
              </a:solidFill>
              <a:latin typeface="TT Hoves Bold"/>
              <a:ea typeface="TT Hoves Bold"/>
              <a:cs typeface="TT Hoves Bold"/>
              <a:sym typeface="TT Hoves Bold"/>
            </a:endParaRPr>
          </a:p>
        </p:txBody>
      </p:sp>
      <p:sp>
        <p:nvSpPr>
          <p:cNvPr id="23" name="Freeform 23"/>
          <p:cNvSpPr/>
          <p:nvPr/>
        </p:nvSpPr>
        <p:spPr>
          <a:xfrm>
            <a:off x="9555412" y="-7939543"/>
            <a:ext cx="14102688" cy="14102688"/>
          </a:xfrm>
          <a:custGeom>
            <a:avLst/>
            <a:gdLst/>
            <a:ahLst/>
            <a:cxnLst/>
            <a:rect l="l" t="t" r="r" b="b"/>
            <a:pathLst>
              <a:path w="14102688" h="14102688">
                <a:moveTo>
                  <a:pt x="0" y="0"/>
                </a:moveTo>
                <a:lnTo>
                  <a:pt x="14102688" y="0"/>
                </a:lnTo>
                <a:lnTo>
                  <a:pt x="14102688" y="14102689"/>
                </a:lnTo>
                <a:lnTo>
                  <a:pt x="0" y="14102689"/>
                </a:lnTo>
                <a:lnTo>
                  <a:pt x="0" y="0"/>
                </a:lnTo>
                <a:close/>
              </a:path>
            </a:pathLst>
          </a:custGeom>
          <a:blipFill>
            <a:blip r:embed="rId2">
              <a:alphaModFix amt="52000"/>
              <a:extLst>
                <a:ext uri="{96DAC541-7B7A-43D3-8B79-37D633B846F1}">
                  <asvg:svgBlip xmlns="" xmlns:asvg="http://schemas.microsoft.com/office/drawing/2016/SVG/main" r:embed="rId3"/>
                </a:ext>
              </a:extLst>
            </a:blip>
            <a:stretch>
              <a:fillRect/>
            </a:stretch>
          </a:blipFill>
        </p:spPr>
      </p:sp>
      <p:sp>
        <p:nvSpPr>
          <p:cNvPr id="24" name="TextBox 24"/>
          <p:cNvSpPr txBox="1"/>
          <p:nvPr/>
        </p:nvSpPr>
        <p:spPr>
          <a:xfrm>
            <a:off x="13088762" y="-549459"/>
            <a:ext cx="6393149" cy="3898503"/>
          </a:xfrm>
          <a:prstGeom prst="rect">
            <a:avLst/>
          </a:prstGeom>
        </p:spPr>
        <p:txBody>
          <a:bodyPr lIns="0" tIns="0" rIns="0" bIns="0" rtlCol="0" anchor="t">
            <a:spAutoFit/>
          </a:bodyPr>
          <a:lstStyle/>
          <a:p>
            <a:pPr algn="ctr">
              <a:lnSpc>
                <a:spcPts val="30364"/>
              </a:lnSpc>
            </a:pPr>
            <a:r>
              <a:rPr lang="en-US" sz="26000" b="1" spc="-1582" dirty="0">
                <a:solidFill>
                  <a:srgbClr val="343434"/>
                </a:solidFill>
                <a:latin typeface="TT Hoves Bold"/>
                <a:ea typeface="TT Hoves Bold"/>
                <a:cs typeface="TT Hoves Bold"/>
                <a:sym typeface="TT Hoves Bold"/>
              </a:rPr>
              <a:t>04</a:t>
            </a:r>
          </a:p>
        </p:txBody>
      </p:sp>
      <p:grpSp>
        <p:nvGrpSpPr>
          <p:cNvPr id="25" name="Group 25"/>
          <p:cNvGrpSpPr/>
          <p:nvPr/>
        </p:nvGrpSpPr>
        <p:grpSpPr>
          <a:xfrm>
            <a:off x="-696258" y="8873055"/>
            <a:ext cx="19680517" cy="1501178"/>
            <a:chOff x="0" y="0"/>
            <a:chExt cx="5183346" cy="293908"/>
          </a:xfrm>
        </p:grpSpPr>
        <p:sp>
          <p:nvSpPr>
            <p:cNvPr id="26" name="Freeform 26"/>
            <p:cNvSpPr/>
            <p:nvPr/>
          </p:nvSpPr>
          <p:spPr>
            <a:xfrm>
              <a:off x="0" y="0"/>
              <a:ext cx="5183346" cy="293908"/>
            </a:xfrm>
            <a:custGeom>
              <a:avLst/>
              <a:gdLst/>
              <a:ahLst/>
              <a:cxnLst/>
              <a:rect l="l" t="t" r="r" b="b"/>
              <a:pathLst>
                <a:path w="5183346" h="293908">
                  <a:moveTo>
                    <a:pt x="0" y="0"/>
                  </a:moveTo>
                  <a:lnTo>
                    <a:pt x="5183346" y="0"/>
                  </a:lnTo>
                  <a:lnTo>
                    <a:pt x="5183346" y="293908"/>
                  </a:lnTo>
                  <a:lnTo>
                    <a:pt x="0" y="293908"/>
                  </a:lnTo>
                  <a:close/>
                </a:path>
              </a:pathLst>
            </a:custGeom>
            <a:solidFill>
              <a:srgbClr val="0003FF"/>
            </a:solidFill>
          </p:spPr>
        </p:sp>
        <p:sp>
          <p:nvSpPr>
            <p:cNvPr id="27" name="TextBox 27"/>
            <p:cNvSpPr txBox="1"/>
            <p:nvPr/>
          </p:nvSpPr>
          <p:spPr>
            <a:xfrm>
              <a:off x="0" y="-57150"/>
              <a:ext cx="5183346" cy="351058"/>
            </a:xfrm>
            <a:prstGeom prst="rect">
              <a:avLst/>
            </a:prstGeom>
          </p:spPr>
          <p:txBody>
            <a:bodyPr lIns="50800" tIns="50800" rIns="50800" bIns="50800" rtlCol="0" anchor="ctr"/>
            <a:lstStyle/>
            <a:p>
              <a:pPr algn="ctr">
                <a:lnSpc>
                  <a:spcPts val="3639"/>
                </a:lnSpc>
              </a:pPr>
              <a:endParaRPr/>
            </a:p>
          </p:txBody>
        </p:sp>
      </p:grpSp>
      <p:sp>
        <p:nvSpPr>
          <p:cNvPr id="30" name="TextBox 30"/>
          <p:cNvSpPr txBox="1"/>
          <p:nvPr/>
        </p:nvSpPr>
        <p:spPr>
          <a:xfrm>
            <a:off x="492135" y="9026992"/>
            <a:ext cx="17396154" cy="923330"/>
          </a:xfrm>
          <a:prstGeom prst="rect">
            <a:avLst/>
          </a:prstGeom>
        </p:spPr>
        <p:txBody>
          <a:bodyPr wrap="square" lIns="0" tIns="0" rIns="0" bIns="0" rtlCol="0" anchor="t">
            <a:spAutoFit/>
          </a:bodyPr>
          <a:lstStyle/>
          <a:p>
            <a:pPr>
              <a:lnSpc>
                <a:spcPts val="3639"/>
              </a:lnSpc>
              <a:spcBef>
                <a:spcPct val="0"/>
              </a:spcBef>
            </a:pPr>
            <a:r>
              <a:rPr lang="tr-TR" sz="2599" b="1" dirty="0" smtClean="0">
                <a:solidFill>
                  <a:schemeClr val="bg1"/>
                </a:solidFill>
                <a:latin typeface="TT Hoves" panose="020B0604020202020204" charset="0"/>
                <a:ea typeface="TT Hoves"/>
                <a:cs typeface="TT Hoves"/>
                <a:sym typeface="TT Hoves"/>
              </a:rPr>
              <a:t>DDL</a:t>
            </a:r>
            <a:r>
              <a:rPr lang="tr-TR" sz="2599" dirty="0" smtClean="0">
                <a:solidFill>
                  <a:schemeClr val="bg1"/>
                </a:solidFill>
                <a:latin typeface="TT Hoves" panose="020B0604020202020204" charset="0"/>
                <a:ea typeface="TT Hoves"/>
                <a:cs typeface="TT Hoves"/>
                <a:sym typeface="TT Hoves"/>
              </a:rPr>
              <a:t> :  </a:t>
            </a:r>
            <a:r>
              <a:rPr lang="en-US" sz="2800" dirty="0">
                <a:solidFill>
                  <a:schemeClr val="bg1"/>
                </a:solidFill>
                <a:latin typeface="TT Hoves" panose="020B0604020202020204" charset="0"/>
              </a:rPr>
              <a:t>It is used to create and change tables in a database</a:t>
            </a:r>
            <a:r>
              <a:rPr lang="en-US" sz="2800" dirty="0" smtClean="0">
                <a:solidFill>
                  <a:schemeClr val="bg1"/>
                </a:solidFill>
                <a:latin typeface="TT Hoves" panose="020B0604020202020204" charset="0"/>
              </a:rPr>
              <a:t>.</a:t>
            </a:r>
            <a:r>
              <a:rPr lang="tr-TR" sz="2800" dirty="0" smtClean="0">
                <a:solidFill>
                  <a:schemeClr val="bg1"/>
                </a:solidFill>
                <a:latin typeface="TT Hoves" panose="020B0604020202020204" charset="0"/>
              </a:rPr>
              <a:t> </a:t>
            </a:r>
            <a:r>
              <a:rPr lang="en-US" sz="2800" dirty="0" smtClean="0">
                <a:solidFill>
                  <a:schemeClr val="bg1"/>
                </a:solidFill>
              </a:rPr>
              <a:t>With </a:t>
            </a:r>
            <a:r>
              <a:rPr lang="en-US" sz="2800" dirty="0">
                <a:solidFill>
                  <a:schemeClr val="bg1"/>
                </a:solidFill>
              </a:rPr>
              <a:t>DDL, we can create a table, change a table, or delete a </a:t>
            </a:r>
            <a:r>
              <a:rPr lang="en-US" sz="2800" dirty="0" smtClean="0">
                <a:solidFill>
                  <a:schemeClr val="bg1"/>
                </a:solidFill>
              </a:rPr>
              <a:t>table.</a:t>
            </a:r>
            <a:r>
              <a:rPr lang="tr-TR" sz="2800" dirty="0" smtClean="0">
                <a:solidFill>
                  <a:schemeClr val="bg1"/>
                </a:solidFill>
              </a:rPr>
              <a:t> </a:t>
            </a:r>
            <a:r>
              <a:rPr lang="en-US" sz="2800" dirty="0" smtClean="0">
                <a:solidFill>
                  <a:schemeClr val="bg1"/>
                </a:solidFill>
              </a:rPr>
              <a:t>Example </a:t>
            </a:r>
            <a:r>
              <a:rPr lang="en-US" sz="2800" dirty="0">
                <a:solidFill>
                  <a:schemeClr val="bg1"/>
                </a:solidFill>
              </a:rPr>
              <a:t>DDL commands are CREATE, ALTER, and DROP.</a:t>
            </a:r>
            <a:endParaRPr lang="en-US" sz="2599" dirty="0">
              <a:solidFill>
                <a:schemeClr val="bg1"/>
              </a:solidFill>
              <a:latin typeface="TT Hoves" panose="020B0604020202020204" charset="0"/>
              <a:ea typeface="TT Hoves"/>
              <a:cs typeface="TT Hoves"/>
              <a:sym typeface="TT Hoves"/>
            </a:endParaRPr>
          </a:p>
        </p:txBody>
      </p:sp>
      <p:pic>
        <p:nvPicPr>
          <p:cNvPr id="33" name="Resim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35" y="3750522"/>
            <a:ext cx="3969844" cy="4480709"/>
          </a:xfrm>
          <a:prstGeom prst="rect">
            <a:avLst/>
          </a:prstGeom>
        </p:spPr>
      </p:pic>
      <p:pic>
        <p:nvPicPr>
          <p:cNvPr id="34" name="Resim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4174609"/>
            <a:ext cx="6824757" cy="3632533"/>
          </a:xfrm>
          <a:prstGeom prst="rect">
            <a:avLst/>
          </a:prstGeom>
        </p:spPr>
      </p:pic>
      <p:pic>
        <p:nvPicPr>
          <p:cNvPr id="35" name="Resim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54972" y="3678564"/>
            <a:ext cx="6333317" cy="462462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2" name="TextBox 22"/>
          <p:cNvSpPr txBox="1"/>
          <p:nvPr/>
        </p:nvSpPr>
        <p:spPr>
          <a:xfrm>
            <a:off x="492135" y="627973"/>
            <a:ext cx="14006364" cy="2375650"/>
          </a:xfrm>
          <a:prstGeom prst="rect">
            <a:avLst/>
          </a:prstGeom>
        </p:spPr>
        <p:txBody>
          <a:bodyPr wrap="square" lIns="0" tIns="0" rIns="0" bIns="0" rtlCol="0" anchor="t">
            <a:spAutoFit/>
          </a:bodyPr>
          <a:lstStyle/>
          <a:p>
            <a:pPr>
              <a:lnSpc>
                <a:spcPts val="9141"/>
              </a:lnSpc>
            </a:pPr>
            <a:r>
              <a:rPr lang="tr-TR" sz="11000" b="1" spc="-622" dirty="0" smtClean="0">
                <a:solidFill>
                  <a:srgbClr val="343434"/>
                </a:solidFill>
                <a:latin typeface="TT Hoves Bold"/>
                <a:ea typeface="TT Hoves Bold"/>
                <a:cs typeface="TT Hoves Bold"/>
                <a:sym typeface="TT Hoves Bold"/>
              </a:rPr>
              <a:t>DATA MANIPULATION LANGUAGE (DML)</a:t>
            </a:r>
            <a:endParaRPr lang="en-US" sz="11000" b="1" spc="-622" dirty="0">
              <a:solidFill>
                <a:srgbClr val="343434"/>
              </a:solidFill>
              <a:latin typeface="TT Hoves Bold"/>
              <a:ea typeface="TT Hoves Bold"/>
              <a:cs typeface="TT Hoves Bold"/>
              <a:sym typeface="TT Hoves Bold"/>
            </a:endParaRPr>
          </a:p>
        </p:txBody>
      </p:sp>
      <p:sp>
        <p:nvSpPr>
          <p:cNvPr id="23" name="Freeform 23"/>
          <p:cNvSpPr/>
          <p:nvPr/>
        </p:nvSpPr>
        <p:spPr>
          <a:xfrm>
            <a:off x="9677400" y="-7962900"/>
            <a:ext cx="14102688" cy="14102688"/>
          </a:xfrm>
          <a:custGeom>
            <a:avLst/>
            <a:gdLst/>
            <a:ahLst/>
            <a:cxnLst/>
            <a:rect l="l" t="t" r="r" b="b"/>
            <a:pathLst>
              <a:path w="14102688" h="14102688">
                <a:moveTo>
                  <a:pt x="0" y="0"/>
                </a:moveTo>
                <a:lnTo>
                  <a:pt x="14102688" y="0"/>
                </a:lnTo>
                <a:lnTo>
                  <a:pt x="14102688" y="14102689"/>
                </a:lnTo>
                <a:lnTo>
                  <a:pt x="0" y="14102689"/>
                </a:lnTo>
                <a:lnTo>
                  <a:pt x="0" y="0"/>
                </a:lnTo>
                <a:close/>
              </a:path>
            </a:pathLst>
          </a:custGeom>
          <a:blipFill>
            <a:blip r:embed="rId2">
              <a:alphaModFix amt="52000"/>
              <a:extLst>
                <a:ext uri="{96DAC541-7B7A-43D3-8B79-37D633B846F1}">
                  <asvg:svgBlip xmlns="" xmlns:asvg="http://schemas.microsoft.com/office/drawing/2016/SVG/main" r:embed="rId3"/>
                </a:ext>
              </a:extLst>
            </a:blip>
            <a:stretch>
              <a:fillRect/>
            </a:stretch>
          </a:blipFill>
        </p:spPr>
      </p:sp>
      <p:sp>
        <p:nvSpPr>
          <p:cNvPr id="24" name="TextBox 24"/>
          <p:cNvSpPr txBox="1"/>
          <p:nvPr/>
        </p:nvSpPr>
        <p:spPr>
          <a:xfrm>
            <a:off x="13105702" y="-495300"/>
            <a:ext cx="6393149" cy="3949607"/>
          </a:xfrm>
          <a:prstGeom prst="rect">
            <a:avLst/>
          </a:prstGeom>
        </p:spPr>
        <p:txBody>
          <a:bodyPr lIns="0" tIns="0" rIns="0" bIns="0" rtlCol="0" anchor="t">
            <a:spAutoFit/>
          </a:bodyPr>
          <a:lstStyle/>
          <a:p>
            <a:pPr algn="ctr">
              <a:lnSpc>
                <a:spcPts val="30364"/>
              </a:lnSpc>
            </a:pPr>
            <a:r>
              <a:rPr lang="en-US" sz="26000" b="1" spc="-1582" dirty="0" smtClean="0">
                <a:solidFill>
                  <a:srgbClr val="343434"/>
                </a:solidFill>
                <a:latin typeface="TT Hoves Bold"/>
                <a:ea typeface="TT Hoves Bold"/>
                <a:cs typeface="TT Hoves Bold"/>
                <a:sym typeface="TT Hoves Bold"/>
              </a:rPr>
              <a:t>0</a:t>
            </a:r>
            <a:r>
              <a:rPr lang="tr-TR" sz="26000" b="1" spc="-1582" dirty="0" smtClean="0">
                <a:solidFill>
                  <a:srgbClr val="343434"/>
                </a:solidFill>
                <a:latin typeface="TT Hoves Bold"/>
                <a:ea typeface="TT Hoves Bold"/>
                <a:cs typeface="TT Hoves Bold"/>
                <a:sym typeface="TT Hoves Bold"/>
              </a:rPr>
              <a:t>5</a:t>
            </a:r>
            <a:endParaRPr lang="en-US" sz="26000" b="1" spc="-1582" dirty="0">
              <a:solidFill>
                <a:srgbClr val="343434"/>
              </a:solidFill>
              <a:latin typeface="TT Hoves Bold"/>
              <a:ea typeface="TT Hoves Bold"/>
              <a:cs typeface="TT Hoves Bold"/>
              <a:sym typeface="TT Hoves Bold"/>
            </a:endParaRPr>
          </a:p>
        </p:txBody>
      </p:sp>
      <p:grpSp>
        <p:nvGrpSpPr>
          <p:cNvPr id="25" name="Group 25"/>
          <p:cNvGrpSpPr/>
          <p:nvPr/>
        </p:nvGrpSpPr>
        <p:grpSpPr>
          <a:xfrm>
            <a:off x="-696258" y="8873055"/>
            <a:ext cx="19680517" cy="1501178"/>
            <a:chOff x="0" y="0"/>
            <a:chExt cx="5183346" cy="293908"/>
          </a:xfrm>
        </p:grpSpPr>
        <p:sp>
          <p:nvSpPr>
            <p:cNvPr id="26" name="Freeform 26"/>
            <p:cNvSpPr/>
            <p:nvPr/>
          </p:nvSpPr>
          <p:spPr>
            <a:xfrm>
              <a:off x="0" y="0"/>
              <a:ext cx="5183346" cy="293908"/>
            </a:xfrm>
            <a:custGeom>
              <a:avLst/>
              <a:gdLst/>
              <a:ahLst/>
              <a:cxnLst/>
              <a:rect l="l" t="t" r="r" b="b"/>
              <a:pathLst>
                <a:path w="5183346" h="293908">
                  <a:moveTo>
                    <a:pt x="0" y="0"/>
                  </a:moveTo>
                  <a:lnTo>
                    <a:pt x="5183346" y="0"/>
                  </a:lnTo>
                  <a:lnTo>
                    <a:pt x="5183346" y="293908"/>
                  </a:lnTo>
                  <a:lnTo>
                    <a:pt x="0" y="293908"/>
                  </a:lnTo>
                  <a:close/>
                </a:path>
              </a:pathLst>
            </a:custGeom>
            <a:solidFill>
              <a:srgbClr val="0003FF"/>
            </a:solidFill>
          </p:spPr>
        </p:sp>
        <p:sp>
          <p:nvSpPr>
            <p:cNvPr id="27" name="TextBox 27"/>
            <p:cNvSpPr txBox="1"/>
            <p:nvPr/>
          </p:nvSpPr>
          <p:spPr>
            <a:xfrm>
              <a:off x="0" y="-57150"/>
              <a:ext cx="5183346" cy="351058"/>
            </a:xfrm>
            <a:prstGeom prst="rect">
              <a:avLst/>
            </a:prstGeom>
          </p:spPr>
          <p:txBody>
            <a:bodyPr lIns="50800" tIns="50800" rIns="50800" bIns="50800" rtlCol="0" anchor="ctr"/>
            <a:lstStyle/>
            <a:p>
              <a:pPr algn="ctr">
                <a:lnSpc>
                  <a:spcPts val="3639"/>
                </a:lnSpc>
              </a:pPr>
              <a:endParaRPr/>
            </a:p>
          </p:txBody>
        </p:sp>
      </p:grpSp>
      <p:sp>
        <p:nvSpPr>
          <p:cNvPr id="30" name="TextBox 30"/>
          <p:cNvSpPr txBox="1"/>
          <p:nvPr/>
        </p:nvSpPr>
        <p:spPr>
          <a:xfrm>
            <a:off x="492135" y="9026992"/>
            <a:ext cx="17396154" cy="923330"/>
          </a:xfrm>
          <a:prstGeom prst="rect">
            <a:avLst/>
          </a:prstGeom>
        </p:spPr>
        <p:txBody>
          <a:bodyPr wrap="square" lIns="0" tIns="0" rIns="0" bIns="0" rtlCol="0" anchor="t">
            <a:spAutoFit/>
          </a:bodyPr>
          <a:lstStyle/>
          <a:p>
            <a:pPr>
              <a:lnSpc>
                <a:spcPts val="3639"/>
              </a:lnSpc>
              <a:spcBef>
                <a:spcPct val="0"/>
              </a:spcBef>
            </a:pPr>
            <a:r>
              <a:rPr lang="tr-TR" sz="2599" b="1" dirty="0" smtClean="0">
                <a:solidFill>
                  <a:schemeClr val="bg1"/>
                </a:solidFill>
                <a:latin typeface="TT Hoves" panose="020B0604020202020204" charset="0"/>
                <a:ea typeface="TT Hoves"/>
                <a:cs typeface="TT Hoves"/>
                <a:sym typeface="TT Hoves"/>
              </a:rPr>
              <a:t>DML</a:t>
            </a:r>
            <a:r>
              <a:rPr lang="tr-TR" sz="2599" dirty="0" smtClean="0">
                <a:solidFill>
                  <a:schemeClr val="bg1"/>
                </a:solidFill>
                <a:latin typeface="TT Hoves" panose="020B0604020202020204" charset="0"/>
                <a:ea typeface="TT Hoves"/>
                <a:cs typeface="TT Hoves"/>
                <a:sym typeface="TT Hoves"/>
              </a:rPr>
              <a:t> :  </a:t>
            </a:r>
            <a:r>
              <a:rPr lang="en-US" sz="2800" dirty="0">
                <a:solidFill>
                  <a:schemeClr val="bg1"/>
                </a:solidFill>
                <a:latin typeface="TT Hoves" panose="020B0604020202020204" charset="0"/>
              </a:rPr>
              <a:t>It is used to work with data in tables. With DML, we can add, update, or delete data in a database.</a:t>
            </a:r>
            <a:br>
              <a:rPr lang="en-US" sz="2800" dirty="0">
                <a:solidFill>
                  <a:schemeClr val="bg1"/>
                </a:solidFill>
                <a:latin typeface="TT Hoves" panose="020B0604020202020204" charset="0"/>
              </a:rPr>
            </a:br>
            <a:r>
              <a:rPr lang="en-US" sz="2800" dirty="0">
                <a:solidFill>
                  <a:schemeClr val="bg1"/>
                </a:solidFill>
                <a:latin typeface="TT Hoves" panose="020B0604020202020204" charset="0"/>
              </a:rPr>
              <a:t>Example DML commands are INSERT, UPDATE, and DELETE.</a:t>
            </a:r>
            <a:endParaRPr lang="en-US" sz="2599" dirty="0">
              <a:solidFill>
                <a:schemeClr val="bg1"/>
              </a:solidFill>
              <a:latin typeface="TT Hoves" panose="020B0604020202020204" charset="0"/>
              <a:ea typeface="TT Hoves"/>
              <a:cs typeface="TT Hoves"/>
              <a:sym typeface="TT Hoves"/>
            </a:endParaRPr>
          </a:p>
        </p:txBody>
      </p:sp>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3228680"/>
            <a:ext cx="6019227" cy="5334686"/>
          </a:xfrm>
          <a:prstGeom prst="rect">
            <a:avLst/>
          </a:prstGeom>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8801" y="3238996"/>
            <a:ext cx="7514958" cy="5313582"/>
          </a:xfrm>
          <a:prstGeom prst="rect">
            <a:avLst/>
          </a:prstGeom>
        </p:spPr>
      </p:pic>
    </p:spTree>
    <p:extLst>
      <p:ext uri="{BB962C8B-B14F-4D97-AF65-F5344CB8AC3E}">
        <p14:creationId xmlns:p14="http://schemas.microsoft.com/office/powerpoint/2010/main" val="38640993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2" name="TextBox 22"/>
          <p:cNvSpPr txBox="1"/>
          <p:nvPr/>
        </p:nvSpPr>
        <p:spPr>
          <a:xfrm>
            <a:off x="492135" y="627973"/>
            <a:ext cx="14006364" cy="1224566"/>
          </a:xfrm>
          <a:prstGeom prst="rect">
            <a:avLst/>
          </a:prstGeom>
        </p:spPr>
        <p:txBody>
          <a:bodyPr wrap="square" lIns="0" tIns="0" rIns="0" bIns="0" rtlCol="0" anchor="t">
            <a:spAutoFit/>
          </a:bodyPr>
          <a:lstStyle/>
          <a:p>
            <a:pPr>
              <a:lnSpc>
                <a:spcPts val="9141"/>
              </a:lnSpc>
            </a:pPr>
            <a:r>
              <a:rPr lang="tr-TR" sz="11000" b="1" spc="-622" dirty="0" smtClean="0">
                <a:solidFill>
                  <a:srgbClr val="343434"/>
                </a:solidFill>
                <a:latin typeface="TT Hoves Bold"/>
                <a:ea typeface="TT Hoves Bold"/>
                <a:cs typeface="TT Hoves Bold"/>
                <a:sym typeface="TT Hoves Bold"/>
              </a:rPr>
              <a:t>DML TABLE RESULTS</a:t>
            </a:r>
            <a:endParaRPr lang="en-US" sz="11000" b="1" spc="-622" dirty="0">
              <a:solidFill>
                <a:srgbClr val="343434"/>
              </a:solidFill>
              <a:latin typeface="TT Hoves Bold"/>
              <a:ea typeface="TT Hoves Bold"/>
              <a:cs typeface="TT Hoves Bold"/>
              <a:sym typeface="TT Hoves Bold"/>
            </a:endParaRPr>
          </a:p>
        </p:txBody>
      </p:sp>
      <p:sp>
        <p:nvSpPr>
          <p:cNvPr id="23" name="Freeform 23"/>
          <p:cNvSpPr/>
          <p:nvPr/>
        </p:nvSpPr>
        <p:spPr>
          <a:xfrm>
            <a:off x="9555412" y="-7939543"/>
            <a:ext cx="14102688" cy="14102688"/>
          </a:xfrm>
          <a:custGeom>
            <a:avLst/>
            <a:gdLst/>
            <a:ahLst/>
            <a:cxnLst/>
            <a:rect l="l" t="t" r="r" b="b"/>
            <a:pathLst>
              <a:path w="14102688" h="14102688">
                <a:moveTo>
                  <a:pt x="0" y="0"/>
                </a:moveTo>
                <a:lnTo>
                  <a:pt x="14102688" y="0"/>
                </a:lnTo>
                <a:lnTo>
                  <a:pt x="14102688" y="14102689"/>
                </a:lnTo>
                <a:lnTo>
                  <a:pt x="0" y="14102689"/>
                </a:lnTo>
                <a:lnTo>
                  <a:pt x="0" y="0"/>
                </a:lnTo>
                <a:close/>
              </a:path>
            </a:pathLst>
          </a:custGeom>
          <a:blipFill>
            <a:blip r:embed="rId2">
              <a:alphaModFix amt="52000"/>
              <a:extLst>
                <a:ext uri="{96DAC541-7B7A-43D3-8B79-37D633B846F1}">
                  <asvg:svgBlip xmlns="" xmlns:asvg="http://schemas.microsoft.com/office/drawing/2016/SVG/main" r:embed="rId3"/>
                </a:ext>
              </a:extLst>
            </a:blip>
            <a:stretch>
              <a:fillRect/>
            </a:stretch>
          </a:blipFill>
        </p:spPr>
      </p:sp>
      <p:sp>
        <p:nvSpPr>
          <p:cNvPr id="24" name="TextBox 24"/>
          <p:cNvSpPr txBox="1"/>
          <p:nvPr/>
        </p:nvSpPr>
        <p:spPr>
          <a:xfrm>
            <a:off x="13106400" y="-480678"/>
            <a:ext cx="6393149" cy="3949607"/>
          </a:xfrm>
          <a:prstGeom prst="rect">
            <a:avLst/>
          </a:prstGeom>
        </p:spPr>
        <p:txBody>
          <a:bodyPr lIns="0" tIns="0" rIns="0" bIns="0" rtlCol="0" anchor="t">
            <a:spAutoFit/>
          </a:bodyPr>
          <a:lstStyle/>
          <a:p>
            <a:pPr algn="ctr">
              <a:lnSpc>
                <a:spcPts val="30364"/>
              </a:lnSpc>
            </a:pPr>
            <a:r>
              <a:rPr lang="en-US" sz="26000" b="1" spc="-1582" dirty="0" smtClean="0">
                <a:solidFill>
                  <a:srgbClr val="343434"/>
                </a:solidFill>
                <a:latin typeface="TT Hoves Bold"/>
                <a:ea typeface="TT Hoves Bold"/>
                <a:cs typeface="TT Hoves Bold"/>
                <a:sym typeface="TT Hoves Bold"/>
              </a:rPr>
              <a:t>0</a:t>
            </a:r>
            <a:r>
              <a:rPr lang="tr-TR" sz="26000" b="1" spc="-1582" dirty="0">
                <a:solidFill>
                  <a:srgbClr val="343434"/>
                </a:solidFill>
                <a:latin typeface="TT Hoves Bold"/>
                <a:ea typeface="TT Hoves Bold"/>
                <a:cs typeface="TT Hoves Bold"/>
                <a:sym typeface="TT Hoves Bold"/>
              </a:rPr>
              <a:t>6</a:t>
            </a:r>
            <a:endParaRPr lang="en-US" sz="26000" b="1" spc="-1582" dirty="0">
              <a:solidFill>
                <a:srgbClr val="343434"/>
              </a:solidFill>
              <a:latin typeface="TT Hoves Bold"/>
              <a:ea typeface="TT Hoves Bold"/>
              <a:cs typeface="TT Hoves Bold"/>
              <a:sym typeface="TT Hoves Bold"/>
            </a:endParaRPr>
          </a:p>
        </p:txBody>
      </p:sp>
      <p:pic>
        <p:nvPicPr>
          <p:cNvPr id="2"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35" y="2213546"/>
            <a:ext cx="3470265" cy="2244154"/>
          </a:xfrm>
          <a:prstGeom prst="rect">
            <a:avLst/>
          </a:prstGeom>
        </p:spPr>
      </p:pic>
      <p:pic>
        <p:nvPicPr>
          <p:cNvPr id="3" name="Resi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881" y="2213545"/>
            <a:ext cx="5562532" cy="2244155"/>
          </a:xfrm>
          <a:prstGeom prst="rect">
            <a:avLst/>
          </a:prstGeom>
        </p:spPr>
      </p:pic>
      <p:pic>
        <p:nvPicPr>
          <p:cNvPr id="6" name="Resi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135" y="4982681"/>
            <a:ext cx="5570703" cy="1988992"/>
          </a:xfrm>
          <a:prstGeom prst="rect">
            <a:avLst/>
          </a:prstGeom>
        </p:spPr>
      </p:pic>
      <p:pic>
        <p:nvPicPr>
          <p:cNvPr id="9" name="Resim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135" y="7587842"/>
            <a:ext cx="6137265" cy="1996613"/>
          </a:xfrm>
          <a:prstGeom prst="rect">
            <a:avLst/>
          </a:prstGeom>
        </p:spPr>
      </p:pic>
      <p:sp>
        <p:nvSpPr>
          <p:cNvPr id="11" name="Metin kutusu 10"/>
          <p:cNvSpPr txBox="1"/>
          <p:nvPr/>
        </p:nvSpPr>
        <p:spPr>
          <a:xfrm>
            <a:off x="492134" y="4396452"/>
            <a:ext cx="3470266" cy="461665"/>
          </a:xfrm>
          <a:prstGeom prst="rect">
            <a:avLst/>
          </a:prstGeom>
          <a:noFill/>
        </p:spPr>
        <p:txBody>
          <a:bodyPr wrap="square" rtlCol="0">
            <a:spAutoFit/>
          </a:bodyPr>
          <a:lstStyle/>
          <a:p>
            <a:pPr algn="ctr"/>
            <a:r>
              <a:rPr lang="tr-TR" sz="2400" b="1" dirty="0" err="1" smtClean="0"/>
              <a:t>Classroom</a:t>
            </a:r>
            <a:r>
              <a:rPr lang="tr-TR" sz="2400" b="1" dirty="0" smtClean="0"/>
              <a:t> </a:t>
            </a:r>
            <a:r>
              <a:rPr lang="tr-TR" sz="2400" b="1" dirty="0" err="1" smtClean="0"/>
              <a:t>Table</a:t>
            </a:r>
            <a:r>
              <a:rPr lang="tr-TR" sz="2400" b="1" dirty="0" smtClean="0"/>
              <a:t> </a:t>
            </a:r>
            <a:r>
              <a:rPr lang="tr-TR" sz="2400" b="1" dirty="0" err="1" smtClean="0"/>
              <a:t>Result</a:t>
            </a:r>
            <a:endParaRPr lang="tr-TR" sz="2400" b="1" dirty="0"/>
          </a:p>
        </p:txBody>
      </p:sp>
      <p:sp>
        <p:nvSpPr>
          <p:cNvPr id="31" name="Metin kutusu 30"/>
          <p:cNvSpPr txBox="1"/>
          <p:nvPr/>
        </p:nvSpPr>
        <p:spPr>
          <a:xfrm>
            <a:off x="5039014" y="4396452"/>
            <a:ext cx="3470266" cy="461665"/>
          </a:xfrm>
          <a:prstGeom prst="rect">
            <a:avLst/>
          </a:prstGeom>
          <a:noFill/>
        </p:spPr>
        <p:txBody>
          <a:bodyPr wrap="square" rtlCol="0">
            <a:spAutoFit/>
          </a:bodyPr>
          <a:lstStyle/>
          <a:p>
            <a:pPr algn="ctr"/>
            <a:r>
              <a:rPr lang="tr-TR" sz="2400" b="1" dirty="0" smtClean="0"/>
              <a:t>Course </a:t>
            </a:r>
            <a:r>
              <a:rPr lang="tr-TR" sz="2400" b="1" dirty="0" err="1" smtClean="0"/>
              <a:t>Table</a:t>
            </a:r>
            <a:r>
              <a:rPr lang="tr-TR" sz="2400" b="1" dirty="0" smtClean="0"/>
              <a:t> </a:t>
            </a:r>
            <a:r>
              <a:rPr lang="tr-TR" sz="2400" b="1" dirty="0" err="1" smtClean="0"/>
              <a:t>Result</a:t>
            </a:r>
            <a:endParaRPr lang="tr-TR" sz="2400" b="1" dirty="0"/>
          </a:p>
        </p:txBody>
      </p:sp>
      <p:sp>
        <p:nvSpPr>
          <p:cNvPr id="33" name="Metin kutusu 32"/>
          <p:cNvSpPr txBox="1"/>
          <p:nvPr/>
        </p:nvSpPr>
        <p:spPr>
          <a:xfrm>
            <a:off x="10445596" y="4396452"/>
            <a:ext cx="3470266" cy="461665"/>
          </a:xfrm>
          <a:prstGeom prst="rect">
            <a:avLst/>
          </a:prstGeom>
          <a:noFill/>
        </p:spPr>
        <p:txBody>
          <a:bodyPr wrap="square" rtlCol="0">
            <a:spAutoFit/>
          </a:bodyPr>
          <a:lstStyle/>
          <a:p>
            <a:pPr algn="ctr"/>
            <a:r>
              <a:rPr lang="tr-TR" sz="2400" b="1" dirty="0" err="1" smtClean="0"/>
              <a:t>Department</a:t>
            </a:r>
            <a:r>
              <a:rPr lang="tr-TR" sz="2400" b="1" dirty="0" smtClean="0"/>
              <a:t> </a:t>
            </a:r>
            <a:r>
              <a:rPr lang="tr-TR" sz="2400" b="1" dirty="0" err="1" smtClean="0"/>
              <a:t>Table</a:t>
            </a:r>
            <a:r>
              <a:rPr lang="tr-TR" sz="2400" b="1" dirty="0" smtClean="0"/>
              <a:t> </a:t>
            </a:r>
            <a:r>
              <a:rPr lang="tr-TR" sz="2400" b="1" dirty="0" err="1" smtClean="0"/>
              <a:t>Result</a:t>
            </a:r>
            <a:endParaRPr lang="tr-TR" sz="2400" b="1" dirty="0"/>
          </a:p>
        </p:txBody>
      </p:sp>
      <p:sp>
        <p:nvSpPr>
          <p:cNvPr id="34" name="Metin kutusu 33"/>
          <p:cNvSpPr txBox="1"/>
          <p:nvPr/>
        </p:nvSpPr>
        <p:spPr>
          <a:xfrm>
            <a:off x="1542353" y="6865404"/>
            <a:ext cx="3470266" cy="461665"/>
          </a:xfrm>
          <a:prstGeom prst="rect">
            <a:avLst/>
          </a:prstGeom>
          <a:noFill/>
        </p:spPr>
        <p:txBody>
          <a:bodyPr wrap="square" rtlCol="0">
            <a:spAutoFit/>
          </a:bodyPr>
          <a:lstStyle/>
          <a:p>
            <a:pPr algn="ctr"/>
            <a:r>
              <a:rPr lang="tr-TR" sz="2400" b="1" dirty="0" err="1" smtClean="0"/>
              <a:t>Instructor</a:t>
            </a:r>
            <a:r>
              <a:rPr lang="tr-TR" sz="2400" b="1" dirty="0" smtClean="0"/>
              <a:t> </a:t>
            </a:r>
            <a:r>
              <a:rPr lang="tr-TR" sz="2400" b="1" dirty="0" err="1" smtClean="0"/>
              <a:t>Table</a:t>
            </a:r>
            <a:r>
              <a:rPr lang="tr-TR" sz="2400" b="1" dirty="0" smtClean="0"/>
              <a:t> </a:t>
            </a:r>
            <a:r>
              <a:rPr lang="tr-TR" sz="2400" b="1" dirty="0" err="1" smtClean="0"/>
              <a:t>Result</a:t>
            </a:r>
            <a:endParaRPr lang="tr-TR" sz="2400" b="1" dirty="0"/>
          </a:p>
        </p:txBody>
      </p:sp>
      <p:sp>
        <p:nvSpPr>
          <p:cNvPr id="35" name="Metin kutusu 34"/>
          <p:cNvSpPr txBox="1"/>
          <p:nvPr/>
        </p:nvSpPr>
        <p:spPr>
          <a:xfrm>
            <a:off x="8509280" y="6865403"/>
            <a:ext cx="3470266" cy="461665"/>
          </a:xfrm>
          <a:prstGeom prst="rect">
            <a:avLst/>
          </a:prstGeom>
          <a:noFill/>
        </p:spPr>
        <p:txBody>
          <a:bodyPr wrap="square" rtlCol="0">
            <a:spAutoFit/>
          </a:bodyPr>
          <a:lstStyle/>
          <a:p>
            <a:pPr algn="ctr"/>
            <a:r>
              <a:rPr lang="tr-TR" sz="2400" b="1" dirty="0" err="1" smtClean="0"/>
              <a:t>Schedules</a:t>
            </a:r>
            <a:r>
              <a:rPr lang="tr-TR" sz="2400" b="1" dirty="0" smtClean="0"/>
              <a:t> </a:t>
            </a:r>
            <a:r>
              <a:rPr lang="tr-TR" sz="2400" b="1" dirty="0" err="1" smtClean="0"/>
              <a:t>Table</a:t>
            </a:r>
            <a:r>
              <a:rPr lang="tr-TR" sz="2400" b="1" dirty="0" smtClean="0"/>
              <a:t> </a:t>
            </a:r>
            <a:r>
              <a:rPr lang="tr-TR" sz="2400" b="1" dirty="0" err="1" smtClean="0"/>
              <a:t>Result</a:t>
            </a:r>
            <a:endParaRPr lang="tr-TR" sz="2400" b="1" dirty="0"/>
          </a:p>
        </p:txBody>
      </p:sp>
      <p:sp>
        <p:nvSpPr>
          <p:cNvPr id="36" name="Metin kutusu 35"/>
          <p:cNvSpPr txBox="1"/>
          <p:nvPr/>
        </p:nvSpPr>
        <p:spPr>
          <a:xfrm>
            <a:off x="1825634" y="9486900"/>
            <a:ext cx="3470266" cy="461665"/>
          </a:xfrm>
          <a:prstGeom prst="rect">
            <a:avLst/>
          </a:prstGeom>
          <a:noFill/>
        </p:spPr>
        <p:txBody>
          <a:bodyPr wrap="square" rtlCol="0">
            <a:spAutoFit/>
          </a:bodyPr>
          <a:lstStyle/>
          <a:p>
            <a:pPr algn="ctr"/>
            <a:r>
              <a:rPr lang="tr-TR" sz="2400" b="1" dirty="0" err="1" smtClean="0"/>
              <a:t>Section</a:t>
            </a:r>
            <a:r>
              <a:rPr lang="tr-TR" sz="2400" b="1" dirty="0" smtClean="0"/>
              <a:t> </a:t>
            </a:r>
            <a:r>
              <a:rPr lang="tr-TR" sz="2400" b="1" dirty="0" err="1" smtClean="0"/>
              <a:t>Table</a:t>
            </a:r>
            <a:r>
              <a:rPr lang="tr-TR" sz="2400" b="1" dirty="0" smtClean="0"/>
              <a:t> </a:t>
            </a:r>
            <a:r>
              <a:rPr lang="tr-TR" sz="2400" b="1" dirty="0" err="1" smtClean="0"/>
              <a:t>Result</a:t>
            </a:r>
            <a:endParaRPr lang="tr-TR" sz="2400" b="1" dirty="0"/>
          </a:p>
        </p:txBody>
      </p:sp>
      <p:sp>
        <p:nvSpPr>
          <p:cNvPr id="37" name="Metin kutusu 36"/>
          <p:cNvSpPr txBox="1"/>
          <p:nvPr/>
        </p:nvSpPr>
        <p:spPr>
          <a:xfrm>
            <a:off x="9043549" y="9486899"/>
            <a:ext cx="3470266" cy="461665"/>
          </a:xfrm>
          <a:prstGeom prst="rect">
            <a:avLst/>
          </a:prstGeom>
          <a:noFill/>
        </p:spPr>
        <p:txBody>
          <a:bodyPr wrap="square" rtlCol="0">
            <a:spAutoFit/>
          </a:bodyPr>
          <a:lstStyle/>
          <a:p>
            <a:pPr algn="ctr"/>
            <a:r>
              <a:rPr lang="tr-TR" sz="2400" b="1" dirty="0" err="1" smtClean="0"/>
              <a:t>Student</a:t>
            </a:r>
            <a:r>
              <a:rPr lang="tr-TR" sz="2400" b="1" dirty="0"/>
              <a:t> </a:t>
            </a:r>
            <a:r>
              <a:rPr lang="tr-TR" sz="2400" b="1" dirty="0" err="1" smtClean="0"/>
              <a:t>Table</a:t>
            </a:r>
            <a:r>
              <a:rPr lang="tr-TR" sz="2400" b="1" dirty="0" smtClean="0"/>
              <a:t> </a:t>
            </a:r>
            <a:r>
              <a:rPr lang="tr-TR" sz="2400" b="1" dirty="0" err="1" smtClean="0"/>
              <a:t>Result</a:t>
            </a:r>
            <a:endParaRPr lang="tr-TR" sz="2400" b="1" dirty="0"/>
          </a:p>
        </p:txBody>
      </p:sp>
      <p:pic>
        <p:nvPicPr>
          <p:cNvPr id="4" name="Resim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1800" y="7606893"/>
            <a:ext cx="7993765" cy="1958510"/>
          </a:xfrm>
          <a:prstGeom prst="rect">
            <a:avLst/>
          </a:prstGeom>
        </p:spPr>
      </p:pic>
      <p:pic>
        <p:nvPicPr>
          <p:cNvPr id="7" name="Resim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2200" y="4986701"/>
            <a:ext cx="8603365" cy="1984972"/>
          </a:xfrm>
          <a:prstGeom prst="rect">
            <a:avLst/>
          </a:prstGeom>
        </p:spPr>
      </p:pic>
      <p:pic>
        <p:nvPicPr>
          <p:cNvPr id="8" name="Resim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85894" y="2202395"/>
            <a:ext cx="5051137" cy="2255305"/>
          </a:xfrm>
          <a:prstGeom prst="rect">
            <a:avLst/>
          </a:prstGeom>
        </p:spPr>
      </p:pic>
    </p:spTree>
    <p:extLst>
      <p:ext uri="{BB962C8B-B14F-4D97-AF65-F5344CB8AC3E}">
        <p14:creationId xmlns:p14="http://schemas.microsoft.com/office/powerpoint/2010/main" val="805526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2" name="TextBox 22"/>
          <p:cNvSpPr txBox="1"/>
          <p:nvPr/>
        </p:nvSpPr>
        <p:spPr>
          <a:xfrm>
            <a:off x="506422" y="445997"/>
            <a:ext cx="14006364" cy="2391552"/>
          </a:xfrm>
          <a:prstGeom prst="rect">
            <a:avLst/>
          </a:prstGeom>
        </p:spPr>
        <p:txBody>
          <a:bodyPr wrap="square" lIns="0" tIns="0" rIns="0" bIns="0" rtlCol="0" anchor="t">
            <a:spAutoFit/>
          </a:bodyPr>
          <a:lstStyle/>
          <a:p>
            <a:pPr>
              <a:lnSpc>
                <a:spcPts val="9141"/>
              </a:lnSpc>
            </a:pPr>
            <a:r>
              <a:rPr lang="tr-TR" sz="10500" b="1" spc="-622" dirty="0" smtClean="0">
                <a:solidFill>
                  <a:srgbClr val="343434"/>
                </a:solidFill>
                <a:latin typeface="TT Hoves Bold"/>
                <a:ea typeface="TT Hoves Bold"/>
                <a:cs typeface="TT Hoves Bold"/>
                <a:sym typeface="TT Hoves Bold"/>
              </a:rPr>
              <a:t>DML TABLE RESULTS</a:t>
            </a:r>
          </a:p>
          <a:p>
            <a:pPr>
              <a:lnSpc>
                <a:spcPts val="9141"/>
              </a:lnSpc>
            </a:pPr>
            <a:r>
              <a:rPr lang="tr-TR" sz="10500" b="1" spc="-622" dirty="0">
                <a:solidFill>
                  <a:srgbClr val="343434"/>
                </a:solidFill>
                <a:latin typeface="TT Hoves Bold"/>
                <a:ea typeface="TT Hoves Bold"/>
                <a:cs typeface="TT Hoves Bold"/>
                <a:sym typeface="TT Hoves Bold"/>
              </a:rPr>
              <a:t>(UPDATE)</a:t>
            </a:r>
            <a:endParaRPr lang="en-US" sz="10500" b="1" spc="-622" dirty="0">
              <a:solidFill>
                <a:srgbClr val="343434"/>
              </a:solidFill>
              <a:latin typeface="TT Hoves Bold"/>
              <a:ea typeface="TT Hoves Bold"/>
              <a:cs typeface="TT Hoves Bold"/>
              <a:sym typeface="TT Hoves Bold"/>
            </a:endParaRPr>
          </a:p>
        </p:txBody>
      </p:sp>
      <p:sp>
        <p:nvSpPr>
          <p:cNvPr id="23" name="Freeform 23"/>
          <p:cNvSpPr/>
          <p:nvPr/>
        </p:nvSpPr>
        <p:spPr>
          <a:xfrm>
            <a:off x="9555412" y="-7939543"/>
            <a:ext cx="14102688" cy="14102688"/>
          </a:xfrm>
          <a:custGeom>
            <a:avLst/>
            <a:gdLst/>
            <a:ahLst/>
            <a:cxnLst/>
            <a:rect l="l" t="t" r="r" b="b"/>
            <a:pathLst>
              <a:path w="14102688" h="14102688">
                <a:moveTo>
                  <a:pt x="0" y="0"/>
                </a:moveTo>
                <a:lnTo>
                  <a:pt x="14102688" y="0"/>
                </a:lnTo>
                <a:lnTo>
                  <a:pt x="14102688" y="14102689"/>
                </a:lnTo>
                <a:lnTo>
                  <a:pt x="0" y="14102689"/>
                </a:lnTo>
                <a:lnTo>
                  <a:pt x="0" y="0"/>
                </a:lnTo>
                <a:close/>
              </a:path>
            </a:pathLst>
          </a:custGeom>
          <a:blipFill>
            <a:blip r:embed="rId2">
              <a:alphaModFix amt="52000"/>
              <a:extLst>
                <a:ext uri="{96DAC541-7B7A-43D3-8B79-37D633B846F1}">
                  <asvg:svgBlip xmlns="" xmlns:asvg="http://schemas.microsoft.com/office/drawing/2016/SVG/main" r:embed="rId3"/>
                </a:ext>
              </a:extLst>
            </a:blip>
            <a:stretch>
              <a:fillRect/>
            </a:stretch>
          </a:blipFill>
        </p:spPr>
      </p:sp>
      <p:sp>
        <p:nvSpPr>
          <p:cNvPr id="24" name="TextBox 24"/>
          <p:cNvSpPr txBox="1"/>
          <p:nvPr/>
        </p:nvSpPr>
        <p:spPr>
          <a:xfrm>
            <a:off x="13106400" y="-480678"/>
            <a:ext cx="6393149" cy="3949607"/>
          </a:xfrm>
          <a:prstGeom prst="rect">
            <a:avLst/>
          </a:prstGeom>
        </p:spPr>
        <p:txBody>
          <a:bodyPr lIns="0" tIns="0" rIns="0" bIns="0" rtlCol="0" anchor="t">
            <a:spAutoFit/>
          </a:bodyPr>
          <a:lstStyle/>
          <a:p>
            <a:pPr algn="ctr">
              <a:lnSpc>
                <a:spcPts val="30364"/>
              </a:lnSpc>
            </a:pPr>
            <a:r>
              <a:rPr lang="en-US" sz="26000" b="1" spc="-1582" dirty="0" smtClean="0">
                <a:solidFill>
                  <a:srgbClr val="343434"/>
                </a:solidFill>
                <a:latin typeface="TT Hoves Bold"/>
                <a:ea typeface="TT Hoves Bold"/>
                <a:cs typeface="TT Hoves Bold"/>
                <a:sym typeface="TT Hoves Bold"/>
              </a:rPr>
              <a:t>0</a:t>
            </a:r>
            <a:r>
              <a:rPr lang="tr-TR" sz="26000" b="1" spc="-1582" dirty="0" smtClean="0">
                <a:solidFill>
                  <a:srgbClr val="343434"/>
                </a:solidFill>
                <a:latin typeface="TT Hoves Bold"/>
                <a:ea typeface="TT Hoves Bold"/>
                <a:cs typeface="TT Hoves Bold"/>
                <a:sym typeface="TT Hoves Bold"/>
              </a:rPr>
              <a:t>7</a:t>
            </a:r>
            <a:endParaRPr lang="en-US" sz="26000" b="1" spc="-1582" dirty="0">
              <a:solidFill>
                <a:srgbClr val="343434"/>
              </a:solidFill>
              <a:latin typeface="TT Hoves Bold"/>
              <a:ea typeface="TT Hoves Bold"/>
              <a:cs typeface="TT Hoves Bold"/>
              <a:sym typeface="TT Hoves Bold"/>
            </a:endParaRPr>
          </a:p>
        </p:txBody>
      </p:sp>
      <p:sp>
        <p:nvSpPr>
          <p:cNvPr id="37" name="Metin kutusu 36"/>
          <p:cNvSpPr txBox="1"/>
          <p:nvPr/>
        </p:nvSpPr>
        <p:spPr>
          <a:xfrm>
            <a:off x="4313304" y="5641657"/>
            <a:ext cx="3470266" cy="492443"/>
          </a:xfrm>
          <a:prstGeom prst="rect">
            <a:avLst/>
          </a:prstGeom>
          <a:noFill/>
        </p:spPr>
        <p:txBody>
          <a:bodyPr wrap="square" rtlCol="0">
            <a:spAutoFit/>
          </a:bodyPr>
          <a:lstStyle/>
          <a:p>
            <a:pPr algn="ctr"/>
            <a:r>
              <a:rPr lang="tr-TR" sz="2600" b="1" dirty="0" smtClean="0">
                <a:solidFill>
                  <a:srgbClr val="0003FF"/>
                </a:solidFill>
              </a:rPr>
              <a:t>BEFORE</a:t>
            </a:r>
            <a:r>
              <a:rPr lang="tr-TR" sz="2600" b="1" dirty="0" smtClean="0"/>
              <a:t> UPDATE DML</a:t>
            </a:r>
            <a:endParaRPr lang="tr-TR" sz="2600" b="1" dirty="0"/>
          </a:p>
        </p:txBody>
      </p:sp>
      <p:pic>
        <p:nvPicPr>
          <p:cNvPr id="4" name="Resi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422" y="2969383"/>
            <a:ext cx="11026957" cy="2631317"/>
          </a:xfrm>
          <a:prstGeom prst="rect">
            <a:avLst/>
          </a:prstGeom>
        </p:spPr>
      </p:pic>
      <p:pic>
        <p:nvPicPr>
          <p:cNvPr id="7" name="Resi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422" y="6664708"/>
            <a:ext cx="11026958" cy="2669792"/>
          </a:xfrm>
          <a:prstGeom prst="rect">
            <a:avLst/>
          </a:prstGeom>
        </p:spPr>
      </p:pic>
      <p:sp>
        <p:nvSpPr>
          <p:cNvPr id="25" name="Metin kutusu 24"/>
          <p:cNvSpPr txBox="1"/>
          <p:nvPr/>
        </p:nvSpPr>
        <p:spPr>
          <a:xfrm>
            <a:off x="4313304" y="9375457"/>
            <a:ext cx="3470266" cy="492443"/>
          </a:xfrm>
          <a:prstGeom prst="rect">
            <a:avLst/>
          </a:prstGeom>
          <a:noFill/>
        </p:spPr>
        <p:txBody>
          <a:bodyPr wrap="square" rtlCol="0">
            <a:spAutoFit/>
          </a:bodyPr>
          <a:lstStyle/>
          <a:p>
            <a:pPr algn="ctr"/>
            <a:r>
              <a:rPr lang="tr-TR" sz="2600" b="1" dirty="0" smtClean="0">
                <a:solidFill>
                  <a:srgbClr val="0003FF"/>
                </a:solidFill>
              </a:rPr>
              <a:t>AFTER</a:t>
            </a:r>
            <a:r>
              <a:rPr lang="tr-TR" sz="2600" b="1" dirty="0" smtClean="0"/>
              <a:t> UPDATE DML</a:t>
            </a:r>
            <a:endParaRPr lang="tr-TR" sz="2600" b="1" dirty="0"/>
          </a:p>
        </p:txBody>
      </p:sp>
      <p:pic>
        <p:nvPicPr>
          <p:cNvPr id="12" name="Resim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6400" y="3169985"/>
            <a:ext cx="3886200" cy="5402515"/>
          </a:xfrm>
          <a:prstGeom prst="rect">
            <a:avLst/>
          </a:prstGeom>
        </p:spPr>
      </p:pic>
      <p:sp>
        <p:nvSpPr>
          <p:cNvPr id="29" name="Metin kutusu 28"/>
          <p:cNvSpPr txBox="1"/>
          <p:nvPr/>
        </p:nvSpPr>
        <p:spPr>
          <a:xfrm>
            <a:off x="13314367" y="8689657"/>
            <a:ext cx="3470266" cy="492443"/>
          </a:xfrm>
          <a:prstGeom prst="rect">
            <a:avLst/>
          </a:prstGeom>
          <a:noFill/>
        </p:spPr>
        <p:txBody>
          <a:bodyPr wrap="square" rtlCol="0">
            <a:spAutoFit/>
          </a:bodyPr>
          <a:lstStyle/>
          <a:p>
            <a:pPr algn="ctr"/>
            <a:r>
              <a:rPr lang="tr-TR" sz="2600" b="1" dirty="0" smtClean="0"/>
              <a:t>UPDATE DML </a:t>
            </a:r>
            <a:r>
              <a:rPr lang="tr-TR" sz="2600" b="1" dirty="0" smtClean="0">
                <a:solidFill>
                  <a:srgbClr val="0003FF"/>
                </a:solidFill>
              </a:rPr>
              <a:t>CODE</a:t>
            </a:r>
            <a:endParaRPr lang="tr-TR" sz="2600" b="1" dirty="0">
              <a:solidFill>
                <a:srgbClr val="0003FF"/>
              </a:solidFill>
            </a:endParaRPr>
          </a:p>
        </p:txBody>
      </p:sp>
    </p:spTree>
    <p:extLst>
      <p:ext uri="{BB962C8B-B14F-4D97-AF65-F5344CB8AC3E}">
        <p14:creationId xmlns:p14="http://schemas.microsoft.com/office/powerpoint/2010/main" val="1171724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715000" y="7283614"/>
            <a:ext cx="6393149" cy="3241400"/>
          </a:xfrm>
          <a:prstGeom prst="rect">
            <a:avLst/>
          </a:prstGeom>
        </p:spPr>
        <p:txBody>
          <a:bodyPr lIns="0" tIns="0" rIns="0" bIns="0" rtlCol="0" anchor="t">
            <a:spAutoFit/>
          </a:bodyPr>
          <a:lstStyle/>
          <a:p>
            <a:pPr algn="ctr">
              <a:lnSpc>
                <a:spcPts val="30364"/>
              </a:lnSpc>
            </a:pPr>
            <a:r>
              <a:rPr lang="en-US" sz="10000" b="1" spc="-1582" dirty="0" smtClean="0">
                <a:solidFill>
                  <a:srgbClr val="343434"/>
                </a:solidFill>
                <a:latin typeface="TT Hoves Bold"/>
                <a:ea typeface="TT Hoves Bold"/>
                <a:cs typeface="TT Hoves Bold"/>
                <a:sym typeface="TT Hoves Bold"/>
              </a:rPr>
              <a:t>0</a:t>
            </a:r>
            <a:r>
              <a:rPr lang="tr-TR" sz="10000" b="1" spc="-1582" dirty="0">
                <a:solidFill>
                  <a:srgbClr val="343434"/>
                </a:solidFill>
                <a:latin typeface="TT Hoves Bold"/>
                <a:ea typeface="TT Hoves Bold"/>
                <a:cs typeface="TT Hoves Bold"/>
                <a:sym typeface="TT Hoves Bold"/>
              </a:rPr>
              <a:t>8</a:t>
            </a:r>
            <a:endParaRPr lang="en-US" sz="10000" b="1" spc="-1582" dirty="0">
              <a:solidFill>
                <a:srgbClr val="343434"/>
              </a:solidFill>
              <a:latin typeface="TT Hoves Bold"/>
              <a:ea typeface="TT Hoves Bold"/>
              <a:cs typeface="TT Hoves Bold"/>
              <a:sym typeface="TT Hoves Bold"/>
            </a:endParaRPr>
          </a:p>
        </p:txBody>
      </p:sp>
      <p:sp>
        <p:nvSpPr>
          <p:cNvPr id="12" name="Freeform 12"/>
          <p:cNvSpPr/>
          <p:nvPr/>
        </p:nvSpPr>
        <p:spPr>
          <a:xfrm>
            <a:off x="4478295" y="5241117"/>
            <a:ext cx="9584989" cy="9584989"/>
          </a:xfrm>
          <a:custGeom>
            <a:avLst/>
            <a:gdLst/>
            <a:ahLst/>
            <a:cxnLst/>
            <a:rect l="l" t="t" r="r" b="b"/>
            <a:pathLst>
              <a:path w="9584989" h="9584989">
                <a:moveTo>
                  <a:pt x="0" y="0"/>
                </a:moveTo>
                <a:lnTo>
                  <a:pt x="9584989" y="0"/>
                </a:lnTo>
                <a:lnTo>
                  <a:pt x="9584989" y="9584989"/>
                </a:lnTo>
                <a:lnTo>
                  <a:pt x="0" y="9584989"/>
                </a:lnTo>
                <a:lnTo>
                  <a:pt x="0" y="0"/>
                </a:lnTo>
                <a:close/>
              </a:path>
            </a:pathLst>
          </a:custGeom>
          <a:blipFill>
            <a:blip r:embed="rId3">
              <a:alphaModFix amt="52000"/>
              <a:extLst>
                <a:ext uri="{96DAC541-7B7A-43D3-8B79-37D633B846F1}">
                  <asvg:svgBlip xmlns="" xmlns:asvg="http://schemas.microsoft.com/office/drawing/2016/SVG/main" r:embed="rId4"/>
                </a:ext>
              </a:extLst>
            </a:blip>
            <a:stretch>
              <a:fillRect/>
            </a:stretch>
          </a:blipFill>
        </p:spPr>
      </p:sp>
      <p:sp>
        <p:nvSpPr>
          <p:cNvPr id="23" name="Freeform 23"/>
          <p:cNvSpPr/>
          <p:nvPr/>
        </p:nvSpPr>
        <p:spPr>
          <a:xfrm>
            <a:off x="8663605" y="184067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2" name="TextBox 32"/>
          <p:cNvSpPr txBox="1"/>
          <p:nvPr/>
        </p:nvSpPr>
        <p:spPr>
          <a:xfrm>
            <a:off x="6995242" y="129478"/>
            <a:ext cx="4297511" cy="1231106"/>
          </a:xfrm>
          <a:prstGeom prst="rect">
            <a:avLst/>
          </a:prstGeom>
        </p:spPr>
        <p:txBody>
          <a:bodyPr lIns="0" tIns="0" rIns="0" bIns="0" rtlCol="0" anchor="t">
            <a:spAutoFit/>
          </a:bodyPr>
          <a:lstStyle/>
          <a:p>
            <a:pPr marL="0" lvl="1" indent="0" algn="ctr">
              <a:spcBef>
                <a:spcPct val="0"/>
              </a:spcBef>
            </a:pPr>
            <a:r>
              <a:rPr lang="tr-TR" sz="4000" b="1" dirty="0" smtClean="0">
                <a:solidFill>
                  <a:srgbClr val="000000"/>
                </a:solidFill>
                <a:latin typeface="TT Hoves Bold"/>
                <a:ea typeface="TT Hoves Bold"/>
                <a:cs typeface="TT Hoves Bold"/>
                <a:sym typeface="TT Hoves Bold"/>
              </a:rPr>
              <a:t>SQL</a:t>
            </a:r>
          </a:p>
          <a:p>
            <a:pPr marL="0" lvl="1" indent="0" algn="ctr">
              <a:spcBef>
                <a:spcPct val="0"/>
              </a:spcBef>
            </a:pPr>
            <a:r>
              <a:rPr lang="tr-TR" sz="4000" b="1" dirty="0" smtClean="0">
                <a:solidFill>
                  <a:srgbClr val="000000"/>
                </a:solidFill>
                <a:latin typeface="TT Hoves Bold"/>
                <a:ea typeface="TT Hoves Bold"/>
                <a:cs typeface="TT Hoves Bold"/>
                <a:sym typeface="TT Hoves Bold"/>
              </a:rPr>
              <a:t>QUERIES</a:t>
            </a:r>
            <a:endParaRPr lang="en-US" sz="4000" b="1" dirty="0">
              <a:solidFill>
                <a:srgbClr val="000000"/>
              </a:solidFill>
              <a:latin typeface="TT Hoves Bold"/>
              <a:ea typeface="TT Hoves Bold"/>
              <a:cs typeface="TT Hoves Bold"/>
              <a:sym typeface="TT Hoves Bold"/>
            </a:endParaRPr>
          </a:p>
        </p:txBody>
      </p:sp>
      <p:pic>
        <p:nvPicPr>
          <p:cNvPr id="41" name="Resim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32" y="1562100"/>
            <a:ext cx="8390768" cy="972487"/>
          </a:xfrm>
          <a:prstGeom prst="rect">
            <a:avLst/>
          </a:prstGeom>
        </p:spPr>
      </p:pic>
      <p:sp>
        <p:nvSpPr>
          <p:cNvPr id="54" name="Freeform 23"/>
          <p:cNvSpPr/>
          <p:nvPr/>
        </p:nvSpPr>
        <p:spPr>
          <a:xfrm>
            <a:off x="8637508" y="830550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5" name="Freeform 23"/>
          <p:cNvSpPr/>
          <p:nvPr/>
        </p:nvSpPr>
        <p:spPr>
          <a:xfrm>
            <a:off x="8637508" y="4789529"/>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77" name="Resim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2200" y="1294897"/>
            <a:ext cx="8257123" cy="1669138"/>
          </a:xfrm>
          <a:prstGeom prst="rect">
            <a:avLst/>
          </a:prstGeom>
        </p:spPr>
      </p:pic>
      <p:pic>
        <p:nvPicPr>
          <p:cNvPr id="80" name="Resim 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72" y="7994816"/>
            <a:ext cx="8375528" cy="973260"/>
          </a:xfrm>
          <a:prstGeom prst="rect">
            <a:avLst/>
          </a:prstGeom>
        </p:spPr>
      </p:pic>
      <p:pic>
        <p:nvPicPr>
          <p:cNvPr id="81" name="Resim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2200" y="7904039"/>
            <a:ext cx="8238365" cy="1067841"/>
          </a:xfrm>
          <a:prstGeom prst="rect">
            <a:avLst/>
          </a:prstGeom>
        </p:spPr>
      </p:pic>
      <p:pic>
        <p:nvPicPr>
          <p:cNvPr id="2" name="Resim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432" y="4114283"/>
            <a:ext cx="8390768" cy="1934248"/>
          </a:xfrm>
          <a:prstGeom prst="rect">
            <a:avLst/>
          </a:prstGeom>
        </p:spPr>
      </p:pic>
      <p:pic>
        <p:nvPicPr>
          <p:cNvPr id="3" name="Resim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2200" y="4441220"/>
            <a:ext cx="8257123" cy="128926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TotalTime>
  <Words>533</Words>
  <Application>Microsoft Office PowerPoint</Application>
  <PresentationFormat>Özel</PresentationFormat>
  <Paragraphs>89</Paragraphs>
  <Slides>14</Slides>
  <Notes>5</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14</vt:i4>
      </vt:variant>
    </vt:vector>
  </HeadingPairs>
  <TitlesOfParts>
    <vt:vector size="19" baseType="lpstr">
      <vt:lpstr>Arial</vt:lpstr>
      <vt:lpstr>TT Hoves Bold</vt:lpstr>
      <vt:lpstr>Calibri</vt:lpstr>
      <vt:lpstr>TT Hoves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Project Presentation</dc:title>
  <cp:lastModifiedBy>mert</cp:lastModifiedBy>
  <cp:revision>80</cp:revision>
  <dcterms:created xsi:type="dcterms:W3CDTF">2006-08-16T00:00:00Z</dcterms:created>
  <dcterms:modified xsi:type="dcterms:W3CDTF">2025-12-15T19:58:56Z</dcterms:modified>
  <dc:identifier>DAG6q1qkTU0</dc:identifier>
</cp:coreProperties>
</file>